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308" r:id="rId3"/>
    <p:sldId id="311" r:id="rId4"/>
    <p:sldId id="312" r:id="rId5"/>
    <p:sldId id="313" r:id="rId6"/>
    <p:sldId id="314" r:id="rId7"/>
    <p:sldId id="31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EDF9F5-3A5B-4334-B88C-84F1285315E6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F3E1CB-80C8-4915-8B8F-603ED3B9EF3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View/0001201710020042" TargetMode="External"/><Relationship Id="rId2" Type="http://schemas.openxmlformats.org/officeDocument/2006/relationships/hyperlink" Target="http://publication.pravo.gov.ru/Document/View/000120220601002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ublication.pravo.gov.ru/Document/View/000120220601002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   Расследование </a:t>
            </a:r>
            <a:r>
              <a:rPr lang="ru-RU" b="1" dirty="0"/>
              <a:t>несчастных </a:t>
            </a:r>
            <a:r>
              <a:rPr lang="ru-RU" b="1" dirty="0" smtClean="0"/>
              <a:t>     </a:t>
            </a:r>
            <a:br>
              <a:rPr lang="ru-RU" b="1" dirty="0" smtClean="0"/>
            </a:br>
            <a:r>
              <a:rPr lang="ru-RU" b="1" dirty="0"/>
              <a:t> </a:t>
            </a:r>
            <a:r>
              <a:rPr lang="ru-RU" b="1" dirty="0" smtClean="0"/>
              <a:t>      случаев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3400" b="1" dirty="0"/>
              <a:t>С 1 сентября 2022 года в новом Положении, утвержденном </a:t>
            </a:r>
            <a:r>
              <a:rPr lang="ru-RU" sz="3400" b="1" dirty="0">
                <a:hlinkClick r:id="rId2"/>
              </a:rPr>
              <a:t>приказом Минтруда от 20.04.2022 г. № 223н</a:t>
            </a:r>
            <a:r>
              <a:rPr lang="ru-RU" sz="3400" b="1" dirty="0"/>
              <a:t>, существенно изменили перечень отраслей, имеющих особенности в расследовании</a:t>
            </a:r>
            <a:r>
              <a:rPr lang="ru-RU" sz="3400" b="1" dirty="0" smtClean="0"/>
              <a:t>:</a:t>
            </a:r>
          </a:p>
          <a:p>
            <a:r>
              <a:rPr lang="ru-RU" sz="3400" dirty="0"/>
              <a:t>Исключили несчастные случаи, пострадавшими при которых являются надомники, осужденные лица, и другие категории работников, перечисленных в подпункте «д» пункта 2 отменяемых Особенностей. Это означает, что расследование нужно проводить теперь в общем порядке.</a:t>
            </a:r>
          </a:p>
          <a:p>
            <a:r>
              <a:rPr lang="ru-RU" sz="3400" dirty="0"/>
              <a:t>Исключили НС, при которых пострадавшими являются студенты и практиканты учебных заведений. Порядок их расследования установили </a:t>
            </a:r>
            <a:r>
              <a:rPr lang="ru-RU" sz="3400" dirty="0">
                <a:hlinkClick r:id="rId3"/>
              </a:rPr>
              <a:t>приказом </a:t>
            </a:r>
            <a:r>
              <a:rPr lang="ru-RU" sz="3400" dirty="0" err="1">
                <a:hlinkClick r:id="rId3"/>
              </a:rPr>
              <a:t>Минобрнауки</a:t>
            </a:r>
            <a:r>
              <a:rPr lang="ru-RU" sz="3400" dirty="0">
                <a:hlinkClick r:id="rId3"/>
              </a:rPr>
              <a:t> РФ от 27.06.2017 г. № 602</a:t>
            </a:r>
            <a:r>
              <a:rPr lang="ru-RU" sz="3400" dirty="0" smtClean="0"/>
              <a:t>.</a:t>
            </a:r>
          </a:p>
          <a:p>
            <a:r>
              <a:rPr lang="ru-RU" sz="3400" dirty="0"/>
              <a:t>Появились особенности расследования несчастных случаев:</a:t>
            </a:r>
          </a:p>
          <a:p>
            <a:pPr marL="0" indent="0">
              <a:buNone/>
            </a:pPr>
            <a:r>
              <a:rPr lang="ru-RU" sz="3400" dirty="0" smtClean="0"/>
              <a:t> - на </a:t>
            </a:r>
            <a:r>
              <a:rPr lang="ru-RU" sz="3400" dirty="0"/>
              <a:t>объектах электроэнергетики и теплоснабжения,</a:t>
            </a:r>
          </a:p>
          <a:p>
            <a:pPr marL="0" indent="0">
              <a:buNone/>
            </a:pPr>
            <a:r>
              <a:rPr lang="ru-RU" sz="3400" dirty="0" smtClean="0"/>
              <a:t> - на </a:t>
            </a:r>
            <a:r>
              <a:rPr lang="ru-RU" sz="3400" dirty="0"/>
              <a:t>объектах атомной энергии,</a:t>
            </a:r>
          </a:p>
          <a:p>
            <a:pPr marL="0" indent="0">
              <a:buNone/>
            </a:pPr>
            <a:r>
              <a:rPr lang="ru-RU" sz="3400" dirty="0" smtClean="0"/>
              <a:t> - на </a:t>
            </a:r>
            <a:r>
              <a:rPr lang="ru-RU" sz="3400" dirty="0"/>
              <a:t>объектах железнодорожного транспорта,</a:t>
            </a:r>
          </a:p>
          <a:p>
            <a:pPr marL="0" indent="0">
              <a:buNone/>
            </a:pPr>
            <a:r>
              <a:rPr lang="ru-RU" sz="3400" dirty="0" smtClean="0"/>
              <a:t> - в </a:t>
            </a:r>
            <a:r>
              <a:rPr lang="ru-RU" sz="3400" dirty="0"/>
              <a:t>организациях с особым режимом охраны, обусловленным обеспечением государственной безопасности охраняемых объектов,</a:t>
            </a:r>
          </a:p>
          <a:p>
            <a:pPr marL="0" indent="0">
              <a:buNone/>
            </a:pPr>
            <a:r>
              <a:rPr lang="ru-RU" sz="3400" dirty="0"/>
              <a:t> </a:t>
            </a:r>
            <a:r>
              <a:rPr lang="ru-RU" sz="3400" dirty="0" smtClean="0"/>
              <a:t>- в </a:t>
            </a:r>
            <a:r>
              <a:rPr lang="ru-RU" sz="3400" dirty="0"/>
              <a:t>дипломатических представительствах и консульских учреждениях,</a:t>
            </a:r>
          </a:p>
          <a:p>
            <a:pPr marL="0" indent="0">
              <a:buNone/>
            </a:pPr>
            <a:r>
              <a:rPr lang="ru-RU" sz="3400" dirty="0" smtClean="0"/>
              <a:t> - на </a:t>
            </a:r>
            <a:r>
              <a:rPr lang="ru-RU" sz="3400" dirty="0"/>
              <a:t>находящихся в полете воздушных судах,</a:t>
            </a:r>
          </a:p>
          <a:p>
            <a:pPr marL="0" indent="0">
              <a:buNone/>
            </a:pPr>
            <a:r>
              <a:rPr lang="ru-RU" sz="3400" dirty="0" smtClean="0"/>
              <a:t> - происшедших </a:t>
            </a:r>
            <a:r>
              <a:rPr lang="ru-RU" sz="3400" dirty="0"/>
              <a:t>со спортсменами, гражданами, привлекаемыми к мероприятиям по ликвидации последствий ЧС природного характера, дистанционными работниками, работниками религиозных организаций.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4" name="Picture 4" descr="https://www.rostrud.ru/local/templates/rostrud_new/img/icon/logo-pri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17950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215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     Расследование </a:t>
            </a:r>
            <a:r>
              <a:rPr lang="ru-RU" b="1" dirty="0"/>
              <a:t>несчастных случаев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500" dirty="0"/>
              <a:t>Новым положением о порядке расследования несчастных случаев ввели специальные </a:t>
            </a:r>
            <a:r>
              <a:rPr lang="ru-RU" sz="2500" dirty="0" smtClean="0"/>
              <a:t>классификаторы </a:t>
            </a:r>
            <a:r>
              <a:rPr lang="ru-RU" sz="2500" dirty="0"/>
              <a:t>несчастных случаев на производстве, которые будут применять для оперативного ввода сведений в электронные базы данных. Их </a:t>
            </a:r>
            <a:r>
              <a:rPr lang="ru-RU" sz="2500" dirty="0" smtClean="0"/>
              <a:t>можно найти </a:t>
            </a:r>
            <a:r>
              <a:rPr lang="ru-RU" sz="2500" dirty="0"/>
              <a:t>в приложении № 3 к приказу №223. Классификатор состоит из трех разделов:</a:t>
            </a:r>
          </a:p>
          <a:p>
            <a:pPr marL="0" indent="0">
              <a:buNone/>
            </a:pPr>
            <a:r>
              <a:rPr lang="ru-RU" sz="2500" dirty="0" smtClean="0"/>
              <a:t> - Классификатор </a:t>
            </a:r>
            <a:r>
              <a:rPr lang="ru-RU" sz="2500" dirty="0"/>
              <a:t>видов (типов) несчастных случаев на производстве (Классификатор № 1)</a:t>
            </a:r>
          </a:p>
          <a:p>
            <a:pPr marL="0" indent="0">
              <a:buNone/>
            </a:pPr>
            <a:r>
              <a:rPr lang="ru-RU" sz="2500" dirty="0" smtClean="0"/>
              <a:t> - Классификатор </a:t>
            </a:r>
            <a:r>
              <a:rPr lang="ru-RU" sz="2500" dirty="0"/>
              <a:t>причин несчастных случаев на производстве (Классификатор № 2)</a:t>
            </a:r>
          </a:p>
          <a:p>
            <a:pPr marL="0" indent="0">
              <a:buNone/>
            </a:pPr>
            <a:r>
              <a:rPr lang="ru-RU" sz="2500" dirty="0" smtClean="0"/>
              <a:t> - Дополнительные </a:t>
            </a:r>
            <a:r>
              <a:rPr lang="ru-RU" sz="2500" dirty="0"/>
              <a:t>классификаторы (Классификатор № 3)</a:t>
            </a:r>
          </a:p>
          <a:p>
            <a:r>
              <a:rPr lang="ru-RU" dirty="0"/>
              <a:t>С 1 сентября 2022 года </a:t>
            </a:r>
            <a:r>
              <a:rPr lang="ru-RU" dirty="0" smtClean="0"/>
              <a:t>поменялись и </a:t>
            </a:r>
            <a:r>
              <a:rPr lang="ru-RU" dirty="0"/>
              <a:t>бланки документов для оформления расследования несчастных случаев</a:t>
            </a:r>
            <a:r>
              <a:rPr lang="ru-RU" dirty="0" smtClean="0"/>
              <a:t>. Их образцы найдете в новом Положении, утвержденном </a:t>
            </a:r>
            <a:r>
              <a:rPr lang="ru-RU" dirty="0" smtClean="0">
                <a:hlinkClick r:id="rId2"/>
              </a:rPr>
              <a:t>приказом Минтруда от 20.04.2022 г. № 223н</a:t>
            </a:r>
            <a:r>
              <a:rPr lang="ru-RU" dirty="0" smtClean="0"/>
              <a:t>. </a:t>
            </a:r>
            <a:r>
              <a:rPr lang="ru-RU" dirty="0"/>
              <a:t>Учтите, что старые формы после 1 сентября применять нельзя. В бланках появились </a:t>
            </a:r>
            <a:r>
              <a:rPr lang="ru-RU" dirty="0" smtClean="0"/>
              <a:t>поля </a:t>
            </a:r>
            <a:r>
              <a:rPr lang="ru-RU" dirty="0"/>
              <a:t>для кодировки. Наименование бланков не изменилось, но изменилось их внутреннее содержание.</a:t>
            </a:r>
          </a:p>
          <a:p>
            <a:r>
              <a:rPr lang="ru-RU" b="1" dirty="0"/>
              <a:t>К привычным документам для расследования, добавили два новых бланка:</a:t>
            </a:r>
            <a:endParaRPr lang="ru-RU" dirty="0"/>
          </a:p>
          <a:p>
            <a:r>
              <a:rPr lang="ru-RU" dirty="0"/>
              <a:t>Форма Н-1ЧС;</a:t>
            </a:r>
          </a:p>
          <a:p>
            <a:r>
              <a:rPr lang="ru-RU" dirty="0"/>
              <a:t>Акт о расследовании обстоятельств происшествия, предполагающего гибель работника в результате несчастного случая (Форма № 6).</a:t>
            </a:r>
          </a:p>
          <a:p>
            <a:r>
              <a:rPr lang="ru-RU" dirty="0"/>
              <a:t>Обратите внимание. В актах о расследовании появилась новая строка о проведенной оценке </a:t>
            </a:r>
            <a:r>
              <a:rPr lang="ru-RU" dirty="0" err="1"/>
              <a:t>профрисков</a:t>
            </a:r>
            <a:r>
              <a:rPr lang="ru-RU" dirty="0"/>
              <a:t> на рабочем месте пострадавшего. Учтите, что, если оценку </a:t>
            </a:r>
            <a:r>
              <a:rPr lang="ru-RU" dirty="0" err="1"/>
              <a:t>профрисков</a:t>
            </a:r>
            <a:r>
              <a:rPr lang="ru-RU" dirty="0"/>
              <a:t> в организации не проводили, нужно указать это в материалах расследования, при этом административное взыскание неминуемо. Если же проводили – укажите дату ознакомления работников с результатами оценки рисков и планом мероприятий по снижению этих рисков на его рабочем месте.</a:t>
            </a:r>
          </a:p>
          <a:p>
            <a:endParaRPr lang="ru-RU" dirty="0"/>
          </a:p>
        </p:txBody>
      </p:sp>
      <p:pic>
        <p:nvPicPr>
          <p:cNvPr id="4" name="Picture 4" descr="https://www.rostrud.ru/local/templates/rostrud_new/img/icon/logo-pri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7950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214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    Расследование </a:t>
            </a:r>
            <a:r>
              <a:rPr lang="ru-RU" b="1" dirty="0"/>
              <a:t>несчастных случаев</a:t>
            </a:r>
            <a:endParaRPr lang="ru-RU" dirty="0"/>
          </a:p>
        </p:txBody>
      </p:sp>
      <p:pic>
        <p:nvPicPr>
          <p:cNvPr id="3074" name="Picture 2" descr="К привычным документам для расследования, добавили два новых бланк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6395"/>
            <a:ext cx="8229600" cy="384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www.rostrud.ru/local/templates/rostrud_new/img/icon/logo-pri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7950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736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    Расследование </a:t>
            </a:r>
            <a:r>
              <a:rPr lang="ru-RU" b="1" dirty="0"/>
              <a:t>несчастных случаев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Появилась новая форма «Акт </a:t>
            </a:r>
            <a:r>
              <a:rPr lang="ru-RU" dirty="0"/>
              <a:t>о расследовании обстоятельств происшествия, предполагающего гибель работника в результате несчастного случая» (Форма № 6). Ее заполняют с 1 сентября, если произошел несчастный случай предположительно со смертельным исходом в отдаленных и труднодоступных местах, например, при работе вахтовым методом, в труднодоступных станциях и обсерваториях. По окончании расследования оформленный и подписанный акт по форме № 6 направляет в территориальный орган прокуратуры, а их копии — в государственную инспекцию труда. По форме № 7 государственный инспектор ГИТ принимает решение о признании пропавшего умершим.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4" descr="https://www.rostrud.ru/local/templates/rostrud_new/img/icon/logo-prim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7950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079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   Расследование </a:t>
            </a:r>
            <a:r>
              <a:rPr lang="ru-RU" b="1" dirty="0"/>
              <a:t>несчастных случаев</a:t>
            </a:r>
            <a:endParaRPr lang="ru-RU" dirty="0"/>
          </a:p>
        </p:txBody>
      </p:sp>
      <p:pic>
        <p:nvPicPr>
          <p:cNvPr id="4098" name="Picture 2" descr="По форме № 7 государственный инспектор ГИТ принимает решение о признании пропавшего умершим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5163"/>
            <a:ext cx="8496944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www.rostrud.ru/local/templates/rostrud_new/img/icon/logo-pri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7950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9094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   Новый </a:t>
            </a:r>
            <a:r>
              <a:rPr lang="ru-RU" b="1" dirty="0"/>
              <a:t>порядок расследования несчастного случая с 1 сентября</a:t>
            </a:r>
            <a:endParaRPr lang="ru-RU" dirty="0"/>
          </a:p>
        </p:txBody>
      </p:sp>
      <p:pic>
        <p:nvPicPr>
          <p:cNvPr id="5122" name="Picture 2" descr="Новый порядок расследования несчастного случая с 1 сентября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390" y="1935163"/>
            <a:ext cx="6827219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www.rostrud.ru/local/templates/rostrud_new/img/icon/logo-pri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7950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0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Новый </a:t>
            </a:r>
            <a:r>
              <a:rPr lang="ru-RU" b="1" dirty="0"/>
              <a:t>порядок расследования несчастного случая с 1 сентября</a:t>
            </a:r>
            <a:endParaRPr lang="ru-RU" dirty="0"/>
          </a:p>
        </p:txBody>
      </p:sp>
      <p:pic>
        <p:nvPicPr>
          <p:cNvPr id="6146" name="Picture 2" descr="Новый порядок расследования несчастного случая с 1 сентября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57" y="1948352"/>
            <a:ext cx="7773485" cy="436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www.rostrud.ru/local/templates/rostrud_new/img/icon/logo-pri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7950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0610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425</TotalTime>
  <Words>240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Поток</vt:lpstr>
      <vt:lpstr>      Расследование несчастных              случаев </vt:lpstr>
      <vt:lpstr>        Расследование несчастных случаев</vt:lpstr>
      <vt:lpstr>       Расследование несчастных случаев</vt:lpstr>
      <vt:lpstr>       Расследование несчастных случаев</vt:lpstr>
      <vt:lpstr>      Расследование несчастных случаев</vt:lpstr>
      <vt:lpstr>    Новый порядок расследования несчастного случая с 1 сентября</vt:lpstr>
      <vt:lpstr>   Новый порядок расследования несчастного случая с 1 сентября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трудовом законодательстве 2022</dc:title>
  <dc:creator>HP3User</dc:creator>
  <cp:lastModifiedBy>Стряпунин Иван Васильевич</cp:lastModifiedBy>
  <cp:revision>52</cp:revision>
  <dcterms:created xsi:type="dcterms:W3CDTF">2022-06-16T16:50:04Z</dcterms:created>
  <dcterms:modified xsi:type="dcterms:W3CDTF">2022-10-10T08:42:07Z</dcterms:modified>
</cp:coreProperties>
</file>