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23" r:id="rId1"/>
  </p:sldMasterIdLst>
  <p:sldIdLst>
    <p:sldId id="265" r:id="rId2"/>
    <p:sldId id="259" r:id="rId3"/>
    <p:sldId id="256" r:id="rId4"/>
    <p:sldId id="264" r:id="rId5"/>
    <p:sldId id="261" r:id="rId6"/>
    <p:sldId id="324" r:id="rId7"/>
    <p:sldId id="299" r:id="rId8"/>
    <p:sldId id="297" r:id="rId9"/>
    <p:sldId id="298" r:id="rId10"/>
    <p:sldId id="326" r:id="rId11"/>
    <p:sldId id="327" r:id="rId12"/>
    <p:sldId id="328" r:id="rId13"/>
    <p:sldId id="325" r:id="rId14"/>
    <p:sldId id="294" r:id="rId15"/>
  </p:sldIdLst>
  <p:sldSz cx="8640763" cy="6858000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9" autoAdjust="0"/>
    <p:restoredTop sz="94563" autoAdjust="0"/>
  </p:normalViewPr>
  <p:slideViewPr>
    <p:cSldViewPr>
      <p:cViewPr varScale="1">
        <p:scale>
          <a:sx n="109" d="100"/>
          <a:sy n="109" d="100"/>
        </p:scale>
        <p:origin x="1530" y="102"/>
      </p:cViewPr>
      <p:guideLst>
        <p:guide orient="horz" pos="2160"/>
        <p:guide pos="27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095750" y="1169988"/>
            <a:ext cx="4549775" cy="4994275"/>
            <a:chOff x="4334933" y="1169931"/>
            <a:chExt cx="4814835" cy="4993802"/>
          </a:xfrm>
        </p:grpSpPr>
        <p:cxnSp>
          <p:nvCxnSpPr>
            <p:cNvPr id="5" name="Straight Connector 16"/>
            <p:cNvCxnSpPr/>
            <p:nvPr/>
          </p:nvCxnSpPr>
          <p:spPr>
            <a:xfrm flipH="1">
              <a:off x="6009878" y="1169931"/>
              <a:ext cx="3134851" cy="313501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8"/>
            <p:cNvCxnSpPr/>
            <p:nvPr/>
          </p:nvCxnSpPr>
          <p:spPr>
            <a:xfrm flipH="1">
              <a:off x="4334933" y="1349301"/>
              <a:ext cx="4814835" cy="48144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20"/>
            <p:cNvCxnSpPr/>
            <p:nvPr/>
          </p:nvCxnSpPr>
          <p:spPr>
            <a:xfrm flipH="1">
              <a:off x="5225325" y="1469940"/>
              <a:ext cx="3912684" cy="391123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21"/>
            <p:cNvCxnSpPr/>
            <p:nvPr/>
          </p:nvCxnSpPr>
          <p:spPr>
            <a:xfrm flipH="1">
              <a:off x="5304284" y="1308030"/>
              <a:ext cx="3840444" cy="38397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22"/>
            <p:cNvCxnSpPr/>
            <p:nvPr/>
          </p:nvCxnSpPr>
          <p:spPr>
            <a:xfrm flipH="1">
              <a:off x="5707481" y="1769949"/>
              <a:ext cx="3430528" cy="343026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045" y="533401"/>
            <a:ext cx="5815990" cy="3124201"/>
          </a:xfrm>
        </p:spPr>
        <p:txBody>
          <a:bodyPr anchor="b"/>
          <a:lstStyle>
            <a:lvl1pPr algn="l">
              <a:defRPr sz="4158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045" y="3843868"/>
            <a:ext cx="4681594" cy="1913466"/>
          </a:xfrm>
        </p:spPr>
        <p:txBody>
          <a:bodyPr anchor="t"/>
          <a:lstStyle>
            <a:lvl1pPr marL="0" indent="0" algn="l">
              <a:buNone/>
              <a:defRPr sz="1890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4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8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92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2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6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29709-9217-4703-8A41-AA554492AC4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4495800"/>
            <a:ext cx="6194122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04045" y="533400"/>
            <a:ext cx="7632674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512"/>
            </a:lvl1pPr>
            <a:lvl2pPr marL="432054" indent="0">
              <a:buNone/>
              <a:defRPr sz="1512"/>
            </a:lvl2pPr>
            <a:lvl3pPr marL="864108" indent="0">
              <a:buNone/>
              <a:defRPr sz="1512"/>
            </a:lvl3pPr>
            <a:lvl4pPr marL="1296162" indent="0">
              <a:buNone/>
              <a:defRPr sz="1512"/>
            </a:lvl4pPr>
            <a:lvl5pPr marL="1728216" indent="0">
              <a:buNone/>
              <a:defRPr sz="1512"/>
            </a:lvl5pPr>
            <a:lvl6pPr marL="2160270" indent="0">
              <a:buNone/>
              <a:defRPr sz="1512"/>
            </a:lvl6pPr>
            <a:lvl7pPr marL="2592324" indent="0">
              <a:buNone/>
              <a:defRPr sz="1512"/>
            </a:lvl7pPr>
            <a:lvl8pPr marL="3024378" indent="0">
              <a:buNone/>
              <a:defRPr sz="1512"/>
            </a:lvl8pPr>
            <a:lvl9pPr marL="3456432" indent="0">
              <a:buNone/>
              <a:defRPr sz="1512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20066" y="3843867"/>
            <a:ext cx="6880606" cy="457200"/>
          </a:xfrm>
        </p:spPr>
        <p:txBody>
          <a:bodyPr anchor="t"/>
          <a:lstStyle>
            <a:lvl1pPr marL="0" indent="0">
              <a:buFontTx/>
              <a:buNone/>
              <a:defRPr sz="1512"/>
            </a:lvl1pPr>
            <a:lvl2pPr marL="432054" indent="0">
              <a:buFontTx/>
              <a:buNone/>
              <a:defRPr/>
            </a:lvl2pPr>
            <a:lvl3pPr marL="864108" indent="0">
              <a:buFontTx/>
              <a:buNone/>
              <a:defRPr/>
            </a:lvl3pPr>
            <a:lvl4pPr marL="1296162" indent="0">
              <a:buFontTx/>
              <a:buNone/>
              <a:defRPr/>
            </a:lvl4pPr>
            <a:lvl5pPr marL="172821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25810597-9C29-4E69-9171-A6E2FA413B3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533400"/>
            <a:ext cx="7632674" cy="2895600"/>
          </a:xfrm>
        </p:spPr>
        <p:txBody>
          <a:bodyPr/>
          <a:lstStyle>
            <a:lvl1pPr algn="l">
              <a:defRPr sz="2646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45" y="4114800"/>
            <a:ext cx="6032235" cy="1905000"/>
          </a:xfrm>
        </p:spPr>
        <p:txBody>
          <a:bodyPr/>
          <a:lstStyle>
            <a:lvl1pPr marL="0" indent="0" algn="l">
              <a:buNone/>
              <a:defRPr sz="1701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E5C58-E0D1-487D-87DC-DA4474DD555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900" y="711200"/>
            <a:ext cx="431800" cy="584200"/>
          </a:xfrm>
          <a:prstGeom prst="rect">
            <a:avLst/>
          </a:prstGeom>
        </p:spPr>
        <p:txBody>
          <a:bodyPr lIns="86408" tIns="43204" rIns="86408" bIns="43204" anchor="ctr"/>
          <a:lstStyle/>
          <a:p>
            <a:pPr>
              <a:defRPr/>
            </a:pPr>
            <a:r>
              <a:rPr lang="en-US" sz="7560" dirty="0"/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72338" y="2768600"/>
            <a:ext cx="431800" cy="584200"/>
          </a:xfrm>
          <a:prstGeom prst="rect">
            <a:avLst/>
          </a:prstGeom>
        </p:spPr>
        <p:txBody>
          <a:bodyPr lIns="86408" tIns="43204" rIns="86408" bIns="43204" anchor="ctr"/>
          <a:lstStyle/>
          <a:p>
            <a:pPr algn="r">
              <a:defRPr/>
            </a:pPr>
            <a:r>
              <a:rPr lang="en-US" sz="756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158" y="533400"/>
            <a:ext cx="6482261" cy="2895600"/>
          </a:xfrm>
        </p:spPr>
        <p:txBody>
          <a:bodyPr/>
          <a:lstStyle>
            <a:lvl1pPr algn="l">
              <a:defRPr sz="2646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08090" y="3429000"/>
            <a:ext cx="6050109" cy="4826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32054" indent="0">
              <a:buFontTx/>
              <a:buNone/>
              <a:defRPr/>
            </a:lvl2pPr>
            <a:lvl3pPr marL="864108" indent="0">
              <a:buFontTx/>
              <a:buNone/>
              <a:defRPr/>
            </a:lvl3pPr>
            <a:lvl4pPr marL="1296162" indent="0">
              <a:buFontTx/>
              <a:buNone/>
              <a:defRPr/>
            </a:lvl4pPr>
            <a:lvl5pPr marL="172821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45" y="4301070"/>
            <a:ext cx="6031110" cy="1718730"/>
          </a:xfrm>
        </p:spPr>
        <p:txBody>
          <a:bodyPr/>
          <a:lstStyle>
            <a:lvl1pPr marL="0" indent="0" algn="l">
              <a:buNone/>
              <a:defRPr sz="1890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C945D3A9-8137-428B-A16B-662D68E9BE6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3429000"/>
            <a:ext cx="6031110" cy="1697400"/>
          </a:xfrm>
        </p:spPr>
        <p:txBody>
          <a:bodyPr anchor="b"/>
          <a:lstStyle>
            <a:lvl1pPr algn="l">
              <a:defRPr sz="2646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45" y="5132981"/>
            <a:ext cx="6032235" cy="886819"/>
          </a:xfrm>
        </p:spPr>
        <p:txBody>
          <a:bodyPr anchor="t"/>
          <a:lstStyle>
            <a:lvl1pPr marL="0" indent="0" algn="l">
              <a:buNone/>
              <a:defRPr sz="1701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25476-7380-444A-AC86-75FB0244F39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900" y="711200"/>
            <a:ext cx="431800" cy="584200"/>
          </a:xfrm>
          <a:prstGeom prst="rect">
            <a:avLst/>
          </a:prstGeom>
        </p:spPr>
        <p:txBody>
          <a:bodyPr lIns="86408" tIns="43204" rIns="86408" bIns="43204" anchor="ctr"/>
          <a:lstStyle/>
          <a:p>
            <a:pPr>
              <a:defRPr/>
            </a:pPr>
            <a:r>
              <a:rPr lang="en-US" sz="7560" dirty="0"/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72338" y="2768600"/>
            <a:ext cx="431800" cy="584200"/>
          </a:xfrm>
          <a:prstGeom prst="rect">
            <a:avLst/>
          </a:prstGeom>
        </p:spPr>
        <p:txBody>
          <a:bodyPr lIns="86408" tIns="43204" rIns="86408" bIns="43204" anchor="ctr"/>
          <a:lstStyle/>
          <a:p>
            <a:pPr algn="r">
              <a:defRPr/>
            </a:pPr>
            <a:r>
              <a:rPr lang="en-US" sz="756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159" y="533400"/>
            <a:ext cx="6482260" cy="2895600"/>
          </a:xfrm>
        </p:spPr>
        <p:txBody>
          <a:bodyPr/>
          <a:lstStyle>
            <a:lvl1pPr algn="l">
              <a:defRPr sz="2646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4045" y="3886200"/>
            <a:ext cx="6031110" cy="1049866"/>
          </a:xfrm>
        </p:spPr>
        <p:txBody>
          <a:bodyPr anchor="b"/>
          <a:lstStyle>
            <a:lvl1pPr>
              <a:buNone/>
              <a:defRPr lang="en-US" sz="189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44" y="4953000"/>
            <a:ext cx="6031109" cy="1066800"/>
          </a:xfrm>
        </p:spPr>
        <p:txBody>
          <a:bodyPr anchor="t"/>
          <a:lstStyle>
            <a:lvl1pPr marL="0" indent="0" algn="l">
              <a:buNone/>
              <a:defRPr sz="1701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02C3C18-C566-4758-8E0B-2F6E4DFC5E7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4" y="533400"/>
            <a:ext cx="7111486" cy="2895600"/>
          </a:xfrm>
        </p:spPr>
        <p:txBody>
          <a:bodyPr/>
          <a:lstStyle>
            <a:lvl1pPr>
              <a:defRPr lang="en-US" sz="2646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4045" y="3928534"/>
            <a:ext cx="6031110" cy="838200"/>
          </a:xfrm>
        </p:spPr>
        <p:txBody>
          <a:bodyPr anchor="b"/>
          <a:lstStyle>
            <a:lvl1pPr>
              <a:buNone/>
              <a:defRPr lang="en-US" sz="189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44" y="4766736"/>
            <a:ext cx="6031109" cy="1253065"/>
          </a:xfrm>
        </p:spPr>
        <p:txBody>
          <a:bodyPr anchor="t"/>
          <a:lstStyle>
            <a:lvl1pPr marL="0" indent="0" algn="l">
              <a:buNone/>
              <a:defRPr sz="1701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CC1AA80-0D57-4576-8DE7-0D05C4975D4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4495800"/>
            <a:ext cx="6194122" cy="1524000"/>
          </a:xfrm>
        </p:spPr>
        <p:txBody>
          <a:bodyPr/>
          <a:lstStyle>
            <a:lvl1pPr algn="l">
              <a:defRPr sz="264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45" y="533401"/>
            <a:ext cx="6194122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406F0-8406-4554-9960-BD63E7DBF36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05026" y="533400"/>
            <a:ext cx="1931692" cy="4419600"/>
          </a:xfrm>
        </p:spPr>
        <p:txBody>
          <a:bodyPr vert="eaVert"/>
          <a:lstStyle>
            <a:lvl1pPr>
              <a:defRPr sz="264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44" y="533400"/>
            <a:ext cx="5528059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66A20-F2D5-45DC-9367-22167A3C4E3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277813"/>
            <a:ext cx="7777163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31800" y="1600200"/>
            <a:ext cx="7777163" cy="4530725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31800" y="6278563"/>
            <a:ext cx="20161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52750" y="6278563"/>
            <a:ext cx="2735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192838" y="6278563"/>
            <a:ext cx="2016125" cy="457200"/>
          </a:xfrm>
        </p:spPr>
        <p:txBody>
          <a:bodyPr/>
          <a:lstStyle>
            <a:lvl1pPr>
              <a:defRPr/>
            </a:lvl1pPr>
          </a:lstStyle>
          <a:p>
            <a:fld id="{74F03558-E153-4489-BCBC-648AD4B96B0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277813"/>
            <a:ext cx="7777163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31800" y="1600200"/>
            <a:ext cx="3811588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>
          <a:xfrm>
            <a:off x="4395788" y="1600200"/>
            <a:ext cx="3813175" cy="4530725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31800" y="6278563"/>
            <a:ext cx="20161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952750" y="6278563"/>
            <a:ext cx="2735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92838" y="6278563"/>
            <a:ext cx="2016125" cy="457200"/>
          </a:xfrm>
        </p:spPr>
        <p:txBody>
          <a:bodyPr/>
          <a:lstStyle>
            <a:lvl1pPr>
              <a:defRPr/>
            </a:lvl1pPr>
          </a:lstStyle>
          <a:p>
            <a:fld id="{C761BE5B-7020-4B9F-AC85-8B3E5277AA5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4495800"/>
            <a:ext cx="6194122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45" y="533400"/>
            <a:ext cx="6194122" cy="376767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9E53B-9CD7-4712-BC1B-ACB546A77AF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1981200"/>
            <a:ext cx="6050110" cy="2319867"/>
          </a:xfrm>
        </p:spPr>
        <p:txBody>
          <a:bodyPr anchor="b"/>
          <a:lstStyle>
            <a:lvl1pPr algn="l">
              <a:defRPr sz="3024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45" y="4487334"/>
            <a:ext cx="6050109" cy="1532467"/>
          </a:xfrm>
        </p:spPr>
        <p:txBody>
          <a:bodyPr anchor="t"/>
          <a:lstStyle>
            <a:lvl1pPr marL="0" indent="0" algn="l">
              <a:buNone/>
              <a:defRPr sz="1701">
                <a:solidFill>
                  <a:schemeClr val="bg2">
                    <a:lumMod val="75000"/>
                  </a:schemeClr>
                </a:solidFill>
              </a:defRPr>
            </a:lvl1pPr>
            <a:lvl2pPr marL="43205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B511B-5DFC-4A9E-878B-EA93A44641F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4495800"/>
            <a:ext cx="6194122" cy="1524000"/>
          </a:xfrm>
        </p:spPr>
        <p:txBody>
          <a:bodyPr/>
          <a:lstStyle>
            <a:lvl1pPr>
              <a:defRPr sz="302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04045" y="533401"/>
            <a:ext cx="3732582" cy="376766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405770" y="533400"/>
            <a:ext cx="3730948" cy="3759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E7D7C4D-541D-4BBF-87FB-E6DEC1D780E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4495800"/>
            <a:ext cx="6194122" cy="1524000"/>
          </a:xfrm>
        </p:spPr>
        <p:txBody>
          <a:bodyPr/>
          <a:lstStyle>
            <a:lvl1pPr>
              <a:defRPr sz="302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64" y="533400"/>
            <a:ext cx="3512310" cy="609600"/>
          </a:xfrm>
        </p:spPr>
        <p:txBody>
          <a:bodyPr anchor="b">
            <a:noAutofit/>
          </a:bodyPr>
          <a:lstStyle>
            <a:lvl1pPr marL="0" indent="0">
              <a:buNone/>
              <a:defRPr sz="2268" b="0" cap="all">
                <a:solidFill>
                  <a:schemeClr val="tx1"/>
                </a:solidFill>
              </a:defRPr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44" y="1143001"/>
            <a:ext cx="3728330" cy="3158067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822" y="566738"/>
            <a:ext cx="3556898" cy="576262"/>
          </a:xfrm>
        </p:spPr>
        <p:txBody>
          <a:bodyPr anchor="b">
            <a:noAutofit/>
          </a:bodyPr>
          <a:lstStyle>
            <a:lvl1pPr marL="0" indent="0">
              <a:buNone/>
              <a:defRPr sz="2268" b="0" cap="all">
                <a:solidFill>
                  <a:schemeClr val="tx1"/>
                </a:solidFill>
              </a:defRPr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5771" y="1143000"/>
            <a:ext cx="3738949" cy="3149600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A009A-DEB1-4166-B570-DE19F95066D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45" y="4495800"/>
            <a:ext cx="6194122" cy="1524000"/>
          </a:xfrm>
        </p:spPr>
        <p:txBody>
          <a:bodyPr/>
          <a:lstStyle>
            <a:lvl1pPr>
              <a:defRPr sz="302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04C5C-7423-4898-8FEC-94C487D40F8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4D01B-7A17-4795-A457-B89CDB139AC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452" y="533400"/>
            <a:ext cx="3024267" cy="1524000"/>
          </a:xfrm>
        </p:spPr>
        <p:txBody>
          <a:bodyPr anchor="b"/>
          <a:lstStyle>
            <a:lvl1pPr algn="l">
              <a:defRPr sz="189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44" y="533400"/>
            <a:ext cx="419447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20452" y="2209803"/>
            <a:ext cx="3024267" cy="2091267"/>
          </a:xfrm>
        </p:spPr>
        <p:txBody>
          <a:bodyPr anchor="t"/>
          <a:lstStyle>
            <a:lvl1pPr marL="0" indent="0">
              <a:buNone/>
              <a:defRPr sz="1512"/>
            </a:lvl1pPr>
            <a:lvl2pPr marL="432054" indent="0">
              <a:buNone/>
              <a:defRPr sz="1134"/>
            </a:lvl2pPr>
            <a:lvl3pPr marL="864108" indent="0">
              <a:buNone/>
              <a:defRPr sz="945"/>
            </a:lvl3pPr>
            <a:lvl4pPr marL="1296162" indent="0">
              <a:buNone/>
              <a:defRPr sz="851"/>
            </a:lvl4pPr>
            <a:lvl5pPr marL="1728216" indent="0">
              <a:buNone/>
              <a:defRPr sz="851"/>
            </a:lvl5pPr>
            <a:lvl6pPr marL="2160270" indent="0">
              <a:buNone/>
              <a:defRPr sz="851"/>
            </a:lvl6pPr>
            <a:lvl7pPr marL="2592324" indent="0">
              <a:buNone/>
              <a:defRPr sz="851"/>
            </a:lvl7pPr>
            <a:lvl8pPr marL="3024378" indent="0">
              <a:buNone/>
              <a:defRPr sz="851"/>
            </a:lvl8pPr>
            <a:lvl9pPr marL="3456432" indent="0">
              <a:buNone/>
              <a:defRPr sz="85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AB402-3F13-4E83-8516-B0E6F72A441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8375" y="1447800"/>
            <a:ext cx="3367155" cy="1143000"/>
          </a:xfrm>
        </p:spPr>
        <p:txBody>
          <a:bodyPr anchor="b"/>
          <a:lstStyle>
            <a:lvl1pPr algn="l">
              <a:defRPr sz="2268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20063" y="914400"/>
            <a:ext cx="3100407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512"/>
            </a:lvl1pPr>
            <a:lvl2pPr marL="432054" indent="0">
              <a:buNone/>
              <a:defRPr sz="1512"/>
            </a:lvl2pPr>
            <a:lvl3pPr marL="864108" indent="0">
              <a:buNone/>
              <a:defRPr sz="1512"/>
            </a:lvl3pPr>
            <a:lvl4pPr marL="1296162" indent="0">
              <a:buNone/>
              <a:defRPr sz="1512"/>
            </a:lvl4pPr>
            <a:lvl5pPr marL="1728216" indent="0">
              <a:buNone/>
              <a:defRPr sz="1512"/>
            </a:lvl5pPr>
            <a:lvl6pPr marL="2160270" indent="0">
              <a:buNone/>
              <a:defRPr sz="1512"/>
            </a:lvl6pPr>
            <a:lvl7pPr marL="2592324" indent="0">
              <a:buNone/>
              <a:defRPr sz="1512"/>
            </a:lvl7pPr>
            <a:lvl8pPr marL="3024378" indent="0">
              <a:buNone/>
              <a:defRPr sz="1512"/>
            </a:lvl8pPr>
            <a:lvl9pPr marL="3456432" indent="0">
              <a:buNone/>
              <a:defRPr sz="1512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48590" y="2743200"/>
            <a:ext cx="3368067" cy="2082800"/>
          </a:xfrm>
        </p:spPr>
        <p:txBody>
          <a:bodyPr anchor="t"/>
          <a:lstStyle>
            <a:lvl1pPr marL="0" indent="0">
              <a:buNone/>
              <a:defRPr sz="1701"/>
            </a:lvl1pPr>
            <a:lvl2pPr marL="432054" indent="0">
              <a:buNone/>
              <a:defRPr sz="1134"/>
            </a:lvl2pPr>
            <a:lvl3pPr marL="864108" indent="0">
              <a:buNone/>
              <a:defRPr sz="945"/>
            </a:lvl3pPr>
            <a:lvl4pPr marL="1296162" indent="0">
              <a:buNone/>
              <a:defRPr sz="851"/>
            </a:lvl4pPr>
            <a:lvl5pPr marL="1728216" indent="0">
              <a:buNone/>
              <a:defRPr sz="851"/>
            </a:lvl5pPr>
            <a:lvl6pPr marL="2160270" indent="0">
              <a:buNone/>
              <a:defRPr sz="851"/>
            </a:lvl6pPr>
            <a:lvl7pPr marL="2592324" indent="0">
              <a:buNone/>
              <a:defRPr sz="851"/>
            </a:lvl7pPr>
            <a:lvl8pPr marL="3024378" indent="0">
              <a:buNone/>
              <a:defRPr sz="851"/>
            </a:lvl8pPr>
            <a:lvl9pPr marL="3456432" indent="0">
              <a:buNone/>
              <a:defRPr sz="85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0180966-4A1F-4E94-A422-13DB96E7ED3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4D4EF"/>
            </a:gs>
            <a:gs pos="10001">
              <a:srgbClr val="64D4EF"/>
            </a:gs>
            <a:gs pos="100000">
              <a:srgbClr val="06588E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/>
          <p:cNvGrpSpPr>
            <a:grpSpLocks/>
          </p:cNvGrpSpPr>
          <p:nvPr/>
        </p:nvGrpSpPr>
        <p:grpSpPr bwMode="auto">
          <a:xfrm>
            <a:off x="6303963" y="3894138"/>
            <a:ext cx="2333625" cy="2659062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1" y="3259666"/>
              <a:ext cx="912813" cy="91189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5724"/>
              <a:ext cx="2981857" cy="298280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310" y="3581511"/>
              <a:ext cx="1896624" cy="189658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2417" y="3433998"/>
              <a:ext cx="1740431" cy="17394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9109" y="3985732"/>
              <a:ext cx="1263739" cy="12643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825" y="4495800"/>
            <a:ext cx="6192838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533400"/>
            <a:ext cx="6192838" cy="376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21513" y="6172200"/>
            <a:ext cx="1133475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4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825" y="6172200"/>
            <a:ext cx="54911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4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6950" y="5578475"/>
            <a:ext cx="809625" cy="6699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600">
                <a:solidFill>
                  <a:srgbClr val="0A304A"/>
                </a:solidFill>
                <a:latin typeface="Century Gothic" pitchFamily="34" charset="0"/>
              </a:defRPr>
            </a:lvl1pPr>
          </a:lstStyle>
          <a:p>
            <a:fld id="{35DD8FA9-9609-43C6-8E76-09112E4E0F7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887" r:id="rId1"/>
    <p:sldLayoutId id="2147484874" r:id="rId2"/>
    <p:sldLayoutId id="2147484875" r:id="rId3"/>
    <p:sldLayoutId id="2147484876" r:id="rId4"/>
    <p:sldLayoutId id="2147484877" r:id="rId5"/>
    <p:sldLayoutId id="2147484878" r:id="rId6"/>
    <p:sldLayoutId id="2147484879" r:id="rId7"/>
    <p:sldLayoutId id="2147484880" r:id="rId8"/>
    <p:sldLayoutId id="2147484888" r:id="rId9"/>
    <p:sldLayoutId id="2147484881" r:id="rId10"/>
    <p:sldLayoutId id="2147484882" r:id="rId11"/>
    <p:sldLayoutId id="2147484889" r:id="rId12"/>
    <p:sldLayoutId id="2147484883" r:id="rId13"/>
    <p:sldLayoutId id="2147484890" r:id="rId14"/>
    <p:sldLayoutId id="2147484884" r:id="rId15"/>
    <p:sldLayoutId id="2147484885" r:id="rId16"/>
    <p:sldLayoutId id="2147484886" r:id="rId17"/>
    <p:sldLayoutId id="2147484891" r:id="rId18"/>
    <p:sldLayoutId id="2147484892" r:id="rId19"/>
  </p:sldLayoutIdLst>
  <p:txStyles>
    <p:titleStyle>
      <a:lvl1pPr algn="l" defTabSz="431800" rtl="0" eaLnBrk="0" fontAlgn="base" hangingPunct="0">
        <a:spcBef>
          <a:spcPct val="0"/>
        </a:spcBef>
        <a:spcAft>
          <a:spcPct val="0"/>
        </a:spcAft>
        <a:defRPr sz="30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31800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entury Gothic" panose="020B0502020202020204" pitchFamily="34" charset="0"/>
        </a:defRPr>
      </a:lvl2pPr>
      <a:lvl3pPr algn="l" defTabSz="431800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entury Gothic" panose="020B0502020202020204" pitchFamily="34" charset="0"/>
        </a:defRPr>
      </a:lvl3pPr>
      <a:lvl4pPr algn="l" defTabSz="431800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entury Gothic" panose="020B0502020202020204" pitchFamily="34" charset="0"/>
        </a:defRPr>
      </a:lvl4pPr>
      <a:lvl5pPr algn="l" defTabSz="431800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9875" indent="-269875" algn="l" defTabSz="431800" rtl="0" eaLnBrk="0" fontAlgn="base" hangingPunct="0">
        <a:spcBef>
          <a:spcPct val="20000"/>
        </a:spcBef>
        <a:spcAft>
          <a:spcPts val="563"/>
        </a:spcAft>
        <a:buClr>
          <a:schemeClr val="tx1"/>
        </a:buClr>
        <a:buSzPct val="80000"/>
        <a:buFont typeface="Wingdings 3" pitchFamily="18" charset="2"/>
        <a:buChar char=""/>
        <a:defRPr kern="1200">
          <a:solidFill>
            <a:srgbClr val="0F496F"/>
          </a:solidFill>
          <a:latin typeface="+mn-lt"/>
          <a:ea typeface="+mn-ea"/>
          <a:cs typeface="+mn-cs"/>
        </a:defRPr>
      </a:lvl1pPr>
      <a:lvl2pPr marL="701675" indent="-269875" algn="l" defTabSz="431800" rtl="0" eaLnBrk="0" fontAlgn="base" hangingPunct="0">
        <a:spcBef>
          <a:spcPct val="20000"/>
        </a:spcBef>
        <a:spcAft>
          <a:spcPts val="563"/>
        </a:spcAft>
        <a:buClr>
          <a:schemeClr val="tx1"/>
        </a:buClr>
        <a:buSzPct val="80000"/>
        <a:buFont typeface="Wingdings 3" pitchFamily="18" charset="2"/>
        <a:buChar char=""/>
        <a:defRPr sz="1700" kern="1200">
          <a:solidFill>
            <a:srgbClr val="0F496F"/>
          </a:solidFill>
          <a:latin typeface="+mn-lt"/>
          <a:ea typeface="+mn-ea"/>
          <a:cs typeface="+mn-cs"/>
        </a:defRPr>
      </a:lvl2pPr>
      <a:lvl3pPr marL="1133475" indent="-269875" algn="l" defTabSz="431800" rtl="0" eaLnBrk="0" fontAlgn="base" hangingPunct="0">
        <a:spcBef>
          <a:spcPct val="20000"/>
        </a:spcBef>
        <a:spcAft>
          <a:spcPts val="563"/>
        </a:spcAft>
        <a:buClr>
          <a:schemeClr val="tx1"/>
        </a:buClr>
        <a:buSzPct val="80000"/>
        <a:buFont typeface="Wingdings 3" pitchFamily="18" charset="2"/>
        <a:buChar char=""/>
        <a:defRPr sz="1500" kern="1200">
          <a:solidFill>
            <a:srgbClr val="0F496F"/>
          </a:solidFill>
          <a:latin typeface="+mn-lt"/>
          <a:ea typeface="+mn-ea"/>
          <a:cs typeface="+mn-cs"/>
        </a:defRPr>
      </a:lvl3pPr>
      <a:lvl4pPr marL="1457325" indent="-161925" algn="l" defTabSz="431800" rtl="0" eaLnBrk="0" fontAlgn="base" hangingPunct="0">
        <a:spcBef>
          <a:spcPct val="20000"/>
        </a:spcBef>
        <a:spcAft>
          <a:spcPts val="563"/>
        </a:spcAft>
        <a:buClr>
          <a:schemeClr val="tx1"/>
        </a:buClr>
        <a:buSzPct val="80000"/>
        <a:buFont typeface="Wingdings 3" pitchFamily="18" charset="2"/>
        <a:buChar char=""/>
        <a:defRPr sz="1300" kern="1200">
          <a:solidFill>
            <a:srgbClr val="0F496F"/>
          </a:solidFill>
          <a:latin typeface="+mn-lt"/>
          <a:ea typeface="+mn-ea"/>
          <a:cs typeface="+mn-cs"/>
        </a:defRPr>
      </a:lvl4pPr>
      <a:lvl5pPr marL="1889125" indent="-161925" algn="l" defTabSz="431800" rtl="0" eaLnBrk="0" fontAlgn="base" hangingPunct="0">
        <a:spcBef>
          <a:spcPct val="20000"/>
        </a:spcBef>
        <a:spcAft>
          <a:spcPts val="563"/>
        </a:spcAft>
        <a:buClr>
          <a:schemeClr val="tx1"/>
        </a:buClr>
        <a:buSzPct val="80000"/>
        <a:buFont typeface="Wingdings 3" pitchFamily="18" charset="2"/>
        <a:buChar char=""/>
        <a:defRPr sz="1300" kern="1200">
          <a:solidFill>
            <a:srgbClr val="0F496F"/>
          </a:solidFill>
          <a:latin typeface="+mn-lt"/>
          <a:ea typeface="+mn-ea"/>
          <a:cs typeface="+mn-cs"/>
        </a:defRPr>
      </a:lvl5pPr>
      <a:lvl6pPr marL="2376297" indent="-216027" algn="l" defTabSz="432054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808351" indent="-216027" algn="l" defTabSz="432054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240405" indent="-216027" algn="l" defTabSz="432054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672459" indent="-216027" algn="l" defTabSz="432054" rtl="0" eaLnBrk="1" latinLnBrk="0" hangingPunct="1">
        <a:spcBef>
          <a:spcPct val="20000"/>
        </a:spcBef>
        <a:spcAft>
          <a:spcPts val="567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432054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pinegafo@atnet.ru.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03957" y="1189038"/>
            <a:ext cx="7920880" cy="2879725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endParaRPr lang="ru-RU" altLang="ru-RU" sz="2400" i="1" dirty="0" smtClean="0">
              <a:solidFill>
                <a:srgbClr val="FF0000"/>
              </a:solidFill>
            </a:endParaRPr>
          </a:p>
          <a:p>
            <a:pPr algn="ctr" eaLnBrk="1" hangingPunct="1">
              <a:spcAft>
                <a:spcPct val="0"/>
              </a:spcAft>
            </a:pPr>
            <a:r>
              <a:rPr lang="ru-RU" altLang="ru-RU" sz="2400" i="1" dirty="0" err="1" smtClean="0">
                <a:solidFill>
                  <a:srgbClr val="002060"/>
                </a:solidFill>
                <a:latin typeface="Segoe UI Semilight" pitchFamily="34" charset="0"/>
                <a:ea typeface="Segoe UI Semilight" pitchFamily="34" charset="0"/>
                <a:cs typeface="Segoe UI Semilight" pitchFamily="34" charset="0"/>
              </a:rPr>
              <a:t>Пинежского</a:t>
            </a:r>
            <a:r>
              <a:rPr lang="ru-RU" altLang="ru-RU" sz="2400" i="1" dirty="0" smtClean="0">
                <a:solidFill>
                  <a:srgbClr val="002060"/>
                </a:solidFill>
                <a:latin typeface="Segoe UI Semilight" pitchFamily="34" charset="0"/>
                <a:ea typeface="Segoe UI Semilight" pitchFamily="34" charset="0"/>
                <a:cs typeface="Segoe UI Semilight" pitchFamily="34" charset="0"/>
              </a:rPr>
              <a:t> муниципального района Архангельской области</a:t>
            </a:r>
          </a:p>
          <a:p>
            <a:pPr algn="ctr" eaLnBrk="1" hangingPunct="1">
              <a:spcAft>
                <a:spcPct val="0"/>
              </a:spcAft>
            </a:pPr>
            <a:r>
              <a:rPr lang="ru-RU" altLang="ru-RU" sz="2400" i="1" dirty="0" smtClean="0">
                <a:solidFill>
                  <a:srgbClr val="002060"/>
                </a:solidFill>
                <a:latin typeface="Segoe UI Semilight" pitchFamily="34" charset="0"/>
                <a:ea typeface="Segoe UI Semilight" pitchFamily="34" charset="0"/>
                <a:cs typeface="Segoe UI Semilight" pitchFamily="34" charset="0"/>
              </a:rPr>
              <a:t>по проекту исполнения бюджета </a:t>
            </a:r>
            <a:r>
              <a:rPr lang="ru-RU" altLang="ru-RU" sz="2400" i="1" dirty="0" err="1" smtClean="0">
                <a:solidFill>
                  <a:srgbClr val="002060"/>
                </a:solidFill>
                <a:latin typeface="Segoe UI Semilight" pitchFamily="34" charset="0"/>
                <a:ea typeface="Segoe UI Semilight" pitchFamily="34" charset="0"/>
                <a:cs typeface="Segoe UI Semilight" pitchFamily="34" charset="0"/>
              </a:rPr>
              <a:t>Пинежского</a:t>
            </a:r>
            <a:r>
              <a:rPr lang="ru-RU" altLang="ru-RU" sz="2400" i="1" dirty="0" smtClean="0">
                <a:solidFill>
                  <a:srgbClr val="002060"/>
                </a:solidFill>
                <a:latin typeface="Segoe UI Semilight" pitchFamily="34" charset="0"/>
                <a:ea typeface="Segoe UI Semilight" pitchFamily="34" charset="0"/>
                <a:cs typeface="Segoe UI Semilight" pitchFamily="34" charset="0"/>
              </a:rPr>
              <a:t> муниципального района за 2023 год</a:t>
            </a:r>
          </a:p>
        </p:txBody>
      </p:sp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1223963" y="333375"/>
            <a:ext cx="6553200" cy="855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1B187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Бюджет для граждан </a:t>
            </a:r>
          </a:p>
        </p:txBody>
      </p:sp>
      <p:sp>
        <p:nvSpPr>
          <p:cNvPr id="10244" name="AutoShape 18" descr="0001-003-"/>
          <p:cNvSpPr>
            <a:spLocks noChangeAspect="1" noChangeArrowheads="1"/>
          </p:cNvSpPr>
          <p:nvPr/>
        </p:nvSpPr>
        <p:spPr bwMode="auto">
          <a:xfrm>
            <a:off x="4167188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0245" name="AutoShape 20" descr="0001-003-"/>
          <p:cNvSpPr>
            <a:spLocks noChangeAspect="1" noChangeArrowheads="1"/>
          </p:cNvSpPr>
          <p:nvPr/>
        </p:nvSpPr>
        <p:spPr bwMode="auto">
          <a:xfrm>
            <a:off x="4167188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0246" name="AutoShape 22" descr="0001-003-"/>
          <p:cNvSpPr>
            <a:spLocks noChangeAspect="1" noChangeArrowheads="1"/>
          </p:cNvSpPr>
          <p:nvPr/>
        </p:nvSpPr>
        <p:spPr bwMode="auto">
          <a:xfrm>
            <a:off x="4167188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0247" name="AutoShape 24" descr="0001-003-"/>
          <p:cNvSpPr>
            <a:spLocks noChangeAspect="1" noChangeArrowheads="1"/>
          </p:cNvSpPr>
          <p:nvPr/>
        </p:nvSpPr>
        <p:spPr bwMode="auto">
          <a:xfrm>
            <a:off x="4167188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941" y="116632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x-none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Доходы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Пинежского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202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год составили 1 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893,1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млн. руб., в том числе: налоговые и неналоговые доходы 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266,5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млн. руб., безвозмездные перечисления 1 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626,6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млн. руб. </a:t>
            </a:r>
            <a:endParaRPr lang="ru-RU" sz="1100" dirty="0">
              <a:solidFill>
                <a:schemeClr val="bg1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районного бюджета в 202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году по сравнению с предыдущим годом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увеличились  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0,6 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млн. руб., плановые назначения исполнены на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94,6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процентов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(-15,6 млн.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структуре наибольший удельный вес занимают налог на доходы физических лиц, акцизы на нефтепродукты 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транспортный налог с физических лиц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доля которых составила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56,3</a:t>
            </a:r>
            <a:r>
              <a:rPr lang="x-none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%.</a:t>
            </a:r>
            <a:endParaRPr lang="ru-RU" sz="1100" dirty="0">
              <a:solidFill>
                <a:schemeClr val="bg1"/>
              </a:solidFill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Безвозмездные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поступления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других бюджетов бюджетной системы Российской Федерации в 2023 году увеличились по сравнению с 2022 годом на 257,5 млн. руб., что связано с выделением денежных средств на  закупку и монтаж оборудования для физкультурно-оздоровительного комплекса в с. Карпогоры, строительство здания культурно-досугового центра в пос. Пинега,  капитальный ремонт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Карпогорской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средней школы 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Сийской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средней школы, приведение в нормативное состояние сети автомобильных дорог общего пользования местного значения.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93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957" y="260648"/>
            <a:ext cx="77048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Расходы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бюджета Пинежского муниципального района за 2023 год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осуществлены в размере 1934,8 млн. руб., по сравнению с 2022 годом увеличились на 303,8 млн. руб., что также связано  с выделением денежных средств на  закупку и монтаж оборудования для физкультурно-оздоровительного комплекса в с. Карпогоры, строительство здания культурно-досугового центра в пос. Пинега,  капитальный ремонт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Карпогорской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средней школы 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Сийской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средней школы, приведение в нормативное состояние сети автомобильных дорог общего пользования местного значения.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Произведенные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позволили обеспечить функционирование 13 образовательных учреждений, районного центра дополнительного образования, 2 учреждений культуры, школы искусств.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Бюджет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программный. Реализовано 19 муниципальных программ на общую сумму 1790,9 млн. руб., что составляет 92,6 процента всех расходов бюджета (2022 год - 92,3 процента).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60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941" y="260648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При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исполнении большинства программ наблюдается позитивная динамика в достижении целевых показателей. Одиннадцать (2022г.-6) из девятнадцати программ являются высокоэффективными, шесть (2022 – 7) эффективными, одна (2022 - 6) удовлетворительная, одна не эффективная программа (2022 - не было). 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1610,7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млн.руб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– расходы социального характера, их доля в бюджете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Пинежского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муниципального района составила 83,2%. Из них: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Образование» - 1250,8 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млн.руб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(64,6%);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Культуру» -  230,3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млн.руб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(11,9%);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Социальную политику» - 30,0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млн.руб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(1,6%);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Физическую культуру и спорт» - 99,6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млн.руб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( 5,1%).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Бюджетам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муниципальных образований поселений в полном объёме  (37,9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млн.руб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 перечислены дотации на выравнивание бюджетной обеспеченности и субсидия на софинансирование вопросов местного значения.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905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667" y="709952"/>
            <a:ext cx="7571428" cy="5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8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901700" y="2009775"/>
            <a:ext cx="6837363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ru-RU" altLang="ru-RU" b="1">
                <a:latin typeface="Arial" charset="0"/>
              </a:rPr>
              <a:t>Контактная информация:</a:t>
            </a:r>
            <a:endParaRPr lang="ru-RU" altLang="ru-RU">
              <a:latin typeface="Arial" charset="0"/>
            </a:endParaRPr>
          </a:p>
          <a:p>
            <a:pPr algn="ctr" eaLnBrk="1" hangingPunct="1"/>
            <a:r>
              <a:rPr lang="ru-RU" altLang="ru-RU">
                <a:latin typeface="Arial" charset="0"/>
              </a:rPr>
              <a:t>График работы:</a:t>
            </a:r>
          </a:p>
          <a:p>
            <a:pPr algn="ctr" eaLnBrk="1" hangingPunct="1"/>
            <a:r>
              <a:rPr lang="ru-RU" altLang="ru-RU">
                <a:latin typeface="Arial" charset="0"/>
              </a:rPr>
              <a:t>понедельник-четверг с 9-00 до 17-15, пятница с 9-00 до 17-00,</a:t>
            </a:r>
          </a:p>
          <a:p>
            <a:pPr algn="ctr" eaLnBrk="1" hangingPunct="1"/>
            <a:r>
              <a:rPr lang="ru-RU" altLang="ru-RU">
                <a:latin typeface="Arial" charset="0"/>
              </a:rPr>
              <a:t>перерыв с 13-00 до 14-00.</a:t>
            </a:r>
          </a:p>
          <a:p>
            <a:pPr algn="ctr" eaLnBrk="1" hangingPunct="1"/>
            <a:r>
              <a:rPr lang="ru-RU" altLang="ru-RU">
                <a:latin typeface="Arial" charset="0"/>
              </a:rPr>
              <a:t>Адрес: </a:t>
            </a:r>
          </a:p>
          <a:p>
            <a:pPr algn="ctr" eaLnBrk="1" hangingPunct="1"/>
            <a:r>
              <a:rPr lang="ru-RU" altLang="ru-RU">
                <a:latin typeface="Arial" charset="0"/>
              </a:rPr>
              <a:t>164600, Архангельская область, Пинежский район,</a:t>
            </a:r>
          </a:p>
          <a:p>
            <a:pPr algn="ctr" eaLnBrk="1" hangingPunct="1"/>
            <a:r>
              <a:rPr lang="ru-RU" altLang="ru-RU">
                <a:latin typeface="Arial" charset="0"/>
              </a:rPr>
              <a:t> село Карпогоры, улица Федора Абрамова 43а.</a:t>
            </a:r>
          </a:p>
          <a:p>
            <a:pPr algn="ctr" eaLnBrk="1" hangingPunct="1"/>
            <a:r>
              <a:rPr lang="ru-RU" altLang="ru-RU">
                <a:latin typeface="Arial" charset="0"/>
              </a:rPr>
              <a:t>Телефоны  (8 818 56) 21372, 21383, 21315 (факс)</a:t>
            </a:r>
          </a:p>
          <a:p>
            <a:pPr algn="ctr" eaLnBrk="1" hangingPunct="1"/>
            <a:r>
              <a:rPr lang="ru-RU" altLang="ru-RU">
                <a:latin typeface="Arial" charset="0"/>
              </a:rPr>
              <a:t>Электронная почта: </a:t>
            </a:r>
          </a:p>
          <a:p>
            <a:pPr algn="ctr" eaLnBrk="1" hangingPunct="1"/>
            <a:r>
              <a:rPr lang="en-US" altLang="ru-RU">
                <a:latin typeface="Arial" charset="0"/>
                <a:hlinkClick r:id="rId2"/>
              </a:rPr>
              <a:t>pinegafo</a:t>
            </a:r>
            <a:r>
              <a:rPr lang="ru-RU" altLang="ru-RU">
                <a:latin typeface="Arial" charset="0"/>
                <a:hlinkClick r:id="rId2"/>
              </a:rPr>
              <a:t>29@</a:t>
            </a:r>
            <a:r>
              <a:rPr lang="en-US" altLang="ru-RU">
                <a:latin typeface="Arial" charset="0"/>
                <a:hlinkClick r:id="rId2"/>
              </a:rPr>
              <a:t>yandex</a:t>
            </a:r>
            <a:r>
              <a:rPr lang="ru-RU" altLang="ru-RU">
                <a:latin typeface="Arial" charset="0"/>
                <a:hlinkClick r:id="rId2"/>
              </a:rPr>
              <a:t>.</a:t>
            </a:r>
            <a:r>
              <a:rPr lang="en-US" altLang="ru-RU">
                <a:latin typeface="Arial" charset="0"/>
                <a:hlinkClick r:id="rId2"/>
              </a:rPr>
              <a:t>ru</a:t>
            </a:r>
            <a:r>
              <a:rPr lang="ru-RU" altLang="ru-RU">
                <a:latin typeface="Arial" charset="0"/>
                <a:hlinkClick r:id="rId2"/>
              </a:rPr>
              <a:t>.</a:t>
            </a:r>
            <a:endParaRPr lang="ru-RU" altLang="ru-RU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63600" y="188913"/>
            <a:ext cx="5618163" cy="57626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1900" cap="none" smtClean="0">
                <a:ln>
                  <a:noFill/>
                </a:ln>
                <a:solidFill>
                  <a:srgbClr val="002060"/>
                </a:solidFill>
                <a:ea typeface="Trebuchet MS" pitchFamily="34" charset="0"/>
                <a:cs typeface="Trebuchet MS" pitchFamily="34" charset="0"/>
              </a:rPr>
              <a:t>                                    </a:t>
            </a:r>
            <a:r>
              <a:rPr lang="ru-RU" altLang="ru-RU" sz="1900" cap="none" smtClean="0">
                <a:ln>
                  <a:noFill/>
                </a:ln>
                <a:solidFill>
                  <a:srgbClr val="FF0000"/>
                </a:solidFill>
                <a:ea typeface="Trebuchet MS" pitchFamily="34" charset="0"/>
                <a:cs typeface="Trebuchet MS" pitchFamily="34" charset="0"/>
              </a:rPr>
              <a:t>ОСНОВНЫЕ ПОНЯТИЯ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44463" y="476250"/>
            <a:ext cx="7991475" cy="4681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 sz="1400" b="1" dirty="0" smtClean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ru-RU" altLang="ru-RU" sz="1400" b="1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Бюджет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– форма образования и расходования денежных средств, предназначенных для   финансового обеспечения задач и функций государства и местного самоуправления.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Очередной финансовый год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– год, следующий за текущим финансовым годом.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Бюджетная система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– основанная на экономических отношениях и государственном устройстве, регулируемая нормами права совокупность бюджетов различных территориальных уровней.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Доходы бюджета </a:t>
            </a:r>
            <a:r>
              <a:rPr lang="ru-RU" altLang="ru-RU" sz="12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–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денежные средства, поступающие в бюджет в соответствии с законодательством.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Расходы бюджета </a:t>
            </a:r>
            <a:r>
              <a:rPr lang="ru-RU" altLang="ru-RU" sz="12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–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выплачиваемые из бюджета денежные средства, которые направляются на финансовое обеспечение задач и функций государства и местного самоуправления.</a:t>
            </a:r>
            <a:endParaRPr lang="ru-RU" altLang="ru-RU" sz="1200" b="1" dirty="0" smtClean="0"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Бюджетные ассигнования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–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предельные объемы денежных средств, предусмотренных в соответствующем финансовом году для исполнения бюджетных обязательств.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Бюджетные обязательства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- обязанность расходования средств бюджета в течение определенного срока, возникающая в соответствии с законом (решением) о бюджете и со сводной бюджетной росписью.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Муниципальный долг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- долговые обязательства, принятые на себя муниципальным образованием.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Межбюджетные отношения </a:t>
            </a:r>
            <a:r>
              <a:rPr lang="ru-RU" altLang="ru-RU" sz="1200" b="1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–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это финансовые отношения между федеральными органами власти, органами власти субъектов РФ и муниципальными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Межбюджетные трансферты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– денежные средства, перечисляемые из одного бюджета бюджетной системы РФ другому.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Консолидированный бюджет муниципального образования</a:t>
            </a:r>
            <a:r>
              <a:rPr lang="ru-RU" altLang="ru-RU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200" dirty="0" smtClean="0">
                <a:latin typeface="Times New Roman" panose="02020603050405020304" pitchFamily="18" charset="0"/>
              </a:rPr>
              <a:t>– это свод бюджетов всех уровней на соответствующей территории. Консолидированный (сводный) бюджет выполняет функцию объединений бюджетных показателей территории.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endParaRPr lang="ru-RU" altLang="ru-RU" sz="14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1728788" y="255588"/>
            <a:ext cx="5543550" cy="4318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100" cap="none" smtClean="0">
                <a:ln>
                  <a:noFill/>
                </a:ln>
                <a:solidFill>
                  <a:srgbClr val="002060"/>
                </a:solidFill>
                <a:ea typeface="Trebuchet MS" pitchFamily="34" charset="0"/>
                <a:cs typeface="Trebuchet MS" pitchFamily="34" charset="0"/>
              </a:rPr>
              <a:t>ДОХОДЫ РАЙОННОГО БЮДЖЕТА</a:t>
            </a:r>
          </a:p>
        </p:txBody>
      </p:sp>
      <p:grpSp>
        <p:nvGrpSpPr>
          <p:cNvPr id="2" name="Organization Chart 7"/>
          <p:cNvGrpSpPr>
            <a:grpSpLocks noChangeAspect="1"/>
          </p:cNvGrpSpPr>
          <p:nvPr/>
        </p:nvGrpSpPr>
        <p:grpSpPr bwMode="auto">
          <a:xfrm>
            <a:off x="215900" y="908050"/>
            <a:ext cx="7993063" cy="5218113"/>
            <a:chOff x="272" y="999"/>
            <a:chExt cx="2880" cy="1152"/>
          </a:xfrm>
        </p:grpSpPr>
        <p:cxnSp>
          <p:nvCxnSpPr>
            <p:cNvPr id="1028" name="_s1028"/>
            <p:cNvCxnSpPr>
              <a:cxnSpLocks noChangeShapeType="1"/>
              <a:stCxn id="9" idx="0"/>
              <a:endCxn id="6" idx="2"/>
            </p:cNvCxnSpPr>
            <p:nvPr/>
          </p:nvCxnSpPr>
          <p:spPr bwMode="auto">
            <a:xfrm rot="16200000">
              <a:off x="2649" y="1790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8" idx="0"/>
              <a:endCxn id="5" idx="2"/>
            </p:cNvCxnSpPr>
            <p:nvPr/>
          </p:nvCxnSpPr>
          <p:spPr bwMode="auto">
            <a:xfrm rot="16200000">
              <a:off x="1641" y="1790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633" y="1790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/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2144" y="855"/>
              <a:ext cx="144" cy="1008"/>
            </a:xfrm>
            <a:prstGeom prst="bentConnector3">
              <a:avLst>
                <a:gd name="adj1" fmla="val 175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_s1032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641" y="1358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3" name="_s1033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136" y="855"/>
              <a:ext cx="144" cy="1008"/>
            </a:xfrm>
            <a:prstGeom prst="bentConnector3">
              <a:avLst>
                <a:gd name="adj1" fmla="val 175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4"/>
            <p:cNvSpPr>
              <a:spLocks noChangeArrowheads="1"/>
            </p:cNvSpPr>
            <p:nvPr/>
          </p:nvSpPr>
          <p:spPr bwMode="auto">
            <a:xfrm>
              <a:off x="1280" y="99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Доходы</a:t>
              </a:r>
              <a:r>
                <a:rPr kumimoji="0" lang="ru-RU" altLang="ru-RU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–</a:t>
              </a:r>
              <a:r>
                <a:rPr kumimoji="0" lang="ru-RU" altLang="ru-RU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безвозмездные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и  безвозвратные поступления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денежных средств в бюджет</a:t>
              </a:r>
            </a:p>
          </p:txBody>
        </p:sp>
        <p:sp>
          <p:nvSpPr>
            <p:cNvPr id="4" name="_s1035"/>
            <p:cNvSpPr>
              <a:spLocks noChangeArrowheads="1"/>
            </p:cNvSpPr>
            <p:nvPr/>
          </p:nvSpPr>
          <p:spPr bwMode="auto">
            <a:xfrm>
              <a:off x="272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Налоговые</a:t>
              </a:r>
            </a:p>
          </p:txBody>
        </p:sp>
        <p:sp>
          <p:nvSpPr>
            <p:cNvPr id="5" name="_s1036"/>
            <p:cNvSpPr>
              <a:spLocks noChangeArrowheads="1"/>
            </p:cNvSpPr>
            <p:nvPr/>
          </p:nvSpPr>
          <p:spPr bwMode="auto">
            <a:xfrm>
              <a:off x="1280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Неналоговые</a:t>
              </a:r>
            </a:p>
          </p:txBody>
        </p:sp>
        <p:sp>
          <p:nvSpPr>
            <p:cNvPr id="6" name="_s1037"/>
            <p:cNvSpPr>
              <a:spLocks noChangeArrowheads="1"/>
            </p:cNvSpPr>
            <p:nvPr/>
          </p:nvSpPr>
          <p:spPr bwMode="auto">
            <a:xfrm>
              <a:off x="2288" y="143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Безвозмездные</a:t>
              </a:r>
            </a:p>
          </p:txBody>
        </p:sp>
        <p:sp>
          <p:nvSpPr>
            <p:cNvPr id="7" name="_s1038"/>
            <p:cNvSpPr>
              <a:spLocks noChangeArrowheads="1"/>
            </p:cNvSpPr>
            <p:nvPr/>
          </p:nvSpPr>
          <p:spPr bwMode="auto">
            <a:xfrm>
              <a:off x="272" y="186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Поступления от уплаты налогов,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установленных законодательством РФ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о налогах и сборах, и местных налогов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например: НДФЛ, налог на имущество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физических лиц, земельный налог,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единый налог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на вмененный доход и иные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налоговые доходы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" name="_s1039"/>
            <p:cNvSpPr>
              <a:spLocks noChangeArrowheads="1"/>
            </p:cNvSpPr>
            <p:nvPr/>
          </p:nvSpPr>
          <p:spPr bwMode="auto">
            <a:xfrm>
              <a:off x="1280" y="186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Поступления доходов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от использования муниципального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имущества,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от продажи имущества, платы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за негативное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воздействие на окружающую среду,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штрафы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и иные неналоговые доходы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" name="_s1040"/>
            <p:cNvSpPr>
              <a:spLocks noChangeArrowheads="1"/>
            </p:cNvSpPr>
            <p:nvPr/>
          </p:nvSpPr>
          <p:spPr bwMode="auto">
            <a:xfrm>
              <a:off x="2288" y="186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Дотации из др. бюджетов бюджетной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системы РФ; субсидии из др.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Бюджетов  бюджетной системы РФ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(межбюджетные субсидии);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субвенции из федерального бюджета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 и (или) из бюджетов субъектов РФ;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иные межбюджетные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36625" y="188913"/>
            <a:ext cx="6245225" cy="315912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ru-RU" altLang="ru-RU" sz="2300" cap="none" smtClean="0">
                <a:ln>
                  <a:noFill/>
                </a:ln>
                <a:solidFill>
                  <a:srgbClr val="002060"/>
                </a:solidFill>
                <a:ea typeface="Trebuchet MS" pitchFamily="34" charset="0"/>
                <a:cs typeface="Trebuchet MS" pitchFamily="34" charset="0"/>
              </a:rPr>
              <a:t>              БЕЗВОЗМЕЗДНЫЕ ПОСТУПЛЕНИЯ  </a:t>
            </a:r>
          </a:p>
        </p:txBody>
      </p:sp>
      <p:sp>
        <p:nvSpPr>
          <p:cNvPr id="20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0850" y="620713"/>
            <a:ext cx="4849813" cy="4814887"/>
          </a:xfrm>
        </p:spPr>
        <p:txBody>
          <a:bodyPr rtlCol="0">
            <a:normAutofit/>
          </a:bodyPr>
          <a:lstStyle/>
          <a:p>
            <a:pPr marL="270034" indent="-270034" defTabSz="432054" eaLnBrk="1" fontAlgn="auto" hangingPunct="1">
              <a:lnSpc>
                <a:spcPct val="80000"/>
              </a:lnSpc>
              <a:spcBef>
                <a:spcPts val="662"/>
              </a:spcBef>
              <a:spcAft>
                <a:spcPts val="567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endParaRPr lang="ru-RU" altLang="ru-RU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</a:endParaRPr>
          </a:p>
          <a:p>
            <a:pPr marL="270034" indent="-270034" algn="just" defTabSz="432054" eaLnBrk="1" fontAlgn="auto" hangingPunct="1">
              <a:lnSpc>
                <a:spcPct val="80000"/>
              </a:lnSpc>
              <a:spcBef>
                <a:spcPts val="662"/>
              </a:spcBef>
              <a:spcAft>
                <a:spcPts val="567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ru-RU" alt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 – это денежные средства, выделяемые из государственного и местного бюджетов для оказания финансовой поддержки убыточным предприятиям, у которых денежная выручка от продажи производимого продукта меньше издержек на производство и продажу данного продукта, нижестоящим бюджетам для покрытия разрыва между их доходами и расходами.</a:t>
            </a:r>
          </a:p>
          <a:p>
            <a:pPr marL="270034" indent="-270034" algn="just" defTabSz="432054" eaLnBrk="1" fontAlgn="auto" hangingPunct="1">
              <a:lnSpc>
                <a:spcPct val="80000"/>
              </a:lnSpc>
              <a:spcBef>
                <a:spcPts val="662"/>
              </a:spcBef>
              <a:spcAft>
                <a:spcPts val="567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endParaRPr lang="ru-RU" altLang="ru-RU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034" indent="-270034" algn="just" defTabSz="432054" eaLnBrk="1" fontAlgn="auto" hangingPunct="1">
              <a:lnSpc>
                <a:spcPct val="80000"/>
              </a:lnSpc>
              <a:spcBef>
                <a:spcPts val="662"/>
              </a:spcBef>
              <a:spcAft>
                <a:spcPts val="567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ru-RU" alt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Субсидии – это  разовое пособие в денежной или натуральной форме, предоставляемое из средств государственного бюджета, местных бюджетов или из специальных фондов физическим и юридическим лицам, местным органам, другим государствам. </a:t>
            </a:r>
          </a:p>
          <a:p>
            <a:pPr marL="270034" indent="-270034" algn="just" defTabSz="432054" eaLnBrk="1" fontAlgn="auto" hangingPunct="1">
              <a:lnSpc>
                <a:spcPct val="80000"/>
              </a:lnSpc>
              <a:spcBef>
                <a:spcPts val="662"/>
              </a:spcBef>
              <a:spcAft>
                <a:spcPts val="567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endParaRPr lang="ru-RU" altLang="ru-RU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034" indent="-270034" algn="just" defTabSz="432054" eaLnBrk="1" fontAlgn="auto" hangingPunct="1">
              <a:lnSpc>
                <a:spcPct val="80000"/>
              </a:lnSpc>
              <a:spcBef>
                <a:spcPts val="662"/>
              </a:spcBef>
              <a:spcAft>
                <a:spcPts val="567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ru-RU" alt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 – это денежное пособие, выделяемое центральными органами или одними субъектами другим на целевое финансирование определенного мероприятия, объекта. </a:t>
            </a:r>
          </a:p>
          <a:p>
            <a:pPr marL="270034" indent="-270034" algn="just" defTabSz="432054" eaLnBrk="1" fontAlgn="auto" hangingPunct="1">
              <a:lnSpc>
                <a:spcPct val="80000"/>
              </a:lnSpc>
              <a:spcBef>
                <a:spcPts val="662"/>
              </a:spcBef>
              <a:spcAft>
                <a:spcPts val="567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ru-RU" alt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межбюджетные трансферты это </a:t>
            </a:r>
            <a:r>
              <a:rPr lang="ru-RU" alt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редства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предоставляемые одним бюджетом бюджетной системы Российской Федерации другому бюджету.</a:t>
            </a:r>
            <a:r>
              <a:rPr lang="ru-RU" alt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" name="Diagram 4"/>
          <p:cNvGrpSpPr>
            <a:grpSpLocks noChangeAspect="1"/>
          </p:cNvGrpSpPr>
          <p:nvPr/>
        </p:nvGrpSpPr>
        <p:grpSpPr bwMode="auto">
          <a:xfrm>
            <a:off x="5400675" y="1771650"/>
            <a:ext cx="2590800" cy="3101975"/>
            <a:chOff x="1586" y="980"/>
            <a:chExt cx="2544" cy="2851"/>
          </a:xfrm>
        </p:grpSpPr>
        <p:sp>
          <p:nvSpPr>
            <p:cNvPr id="3" name="_s2052"/>
            <p:cNvSpPr>
              <a:spLocks noChangeArrowheads="1" noTextEdit="1"/>
            </p:cNvSpPr>
            <p:nvPr/>
          </p:nvSpPr>
          <p:spPr bwMode="auto">
            <a:xfrm>
              <a:off x="2381" y="1565"/>
              <a:ext cx="954" cy="954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4669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_s2053"/>
            <p:cNvSpPr>
              <a:spLocks noChangeArrowheads="1"/>
            </p:cNvSpPr>
            <p:nvPr/>
          </p:nvSpPr>
          <p:spPr bwMode="auto">
            <a:xfrm>
              <a:off x="2731" y="1232"/>
              <a:ext cx="254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_s2054"/>
            <p:cNvSpPr>
              <a:spLocks noChangeArrowheads="1" noTextEdit="1"/>
            </p:cNvSpPr>
            <p:nvPr/>
          </p:nvSpPr>
          <p:spPr bwMode="auto">
            <a:xfrm>
              <a:off x="2744" y="1928"/>
              <a:ext cx="954" cy="954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4669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_s2055"/>
            <p:cNvSpPr>
              <a:spLocks noChangeArrowheads="1"/>
            </p:cNvSpPr>
            <p:nvPr/>
          </p:nvSpPr>
          <p:spPr bwMode="auto">
            <a:xfrm>
              <a:off x="3793" y="2286"/>
              <a:ext cx="254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Дотации</a:t>
              </a:r>
            </a:p>
          </p:txBody>
        </p:sp>
        <p:sp>
          <p:nvSpPr>
            <p:cNvPr id="7" name="_s2056"/>
            <p:cNvSpPr>
              <a:spLocks noChangeArrowheads="1" noTextEdit="1"/>
            </p:cNvSpPr>
            <p:nvPr/>
          </p:nvSpPr>
          <p:spPr bwMode="auto">
            <a:xfrm>
              <a:off x="2381" y="2291"/>
              <a:ext cx="954" cy="954"/>
            </a:xfrm>
            <a:prstGeom prst="ellipse">
              <a:avLst/>
            </a:prstGeom>
            <a:solidFill>
              <a:schemeClr val="folHlink">
                <a:alpha val="50000"/>
              </a:schemeClr>
            </a:solidFill>
            <a:ln w="4669">
              <a:solidFill>
                <a:schemeClr val="folHlink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_s2057"/>
            <p:cNvSpPr>
              <a:spLocks noChangeArrowheads="1"/>
            </p:cNvSpPr>
            <p:nvPr/>
          </p:nvSpPr>
          <p:spPr bwMode="auto">
            <a:xfrm>
              <a:off x="2731" y="3340"/>
              <a:ext cx="254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Субсидии</a:t>
              </a:r>
            </a:p>
          </p:txBody>
        </p:sp>
        <p:sp>
          <p:nvSpPr>
            <p:cNvPr id="9" name="_s2058"/>
            <p:cNvSpPr>
              <a:spLocks noChangeArrowheads="1" noTextEdit="1"/>
            </p:cNvSpPr>
            <p:nvPr/>
          </p:nvSpPr>
          <p:spPr bwMode="auto">
            <a:xfrm>
              <a:off x="2018" y="1928"/>
              <a:ext cx="954" cy="954"/>
            </a:xfrm>
            <a:prstGeom prst="ellipse">
              <a:avLst/>
            </a:prstGeom>
            <a:solidFill>
              <a:schemeClr val="bg2">
                <a:alpha val="50000"/>
              </a:schemeClr>
            </a:solidFill>
            <a:ln w="4669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_s2059"/>
            <p:cNvSpPr>
              <a:spLocks noChangeArrowheads="1"/>
            </p:cNvSpPr>
            <p:nvPr/>
          </p:nvSpPr>
          <p:spPr bwMode="auto">
            <a:xfrm>
              <a:off x="1669" y="2286"/>
              <a:ext cx="254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anose="020B0604030504040204" pitchFamily="34" charset="0"/>
                  <a:cs typeface="Arial" panose="020B0604020202020204" pitchFamily="34" charset="0"/>
                </a:rPr>
                <a:t>Субвенции</a:t>
              </a:r>
            </a:p>
          </p:txBody>
        </p:sp>
      </p:grpSp>
      <p:sp>
        <p:nvSpPr>
          <p:cNvPr id="2062" name="Прямоугольник 2"/>
          <p:cNvSpPr>
            <a:spLocks noChangeArrowheads="1"/>
          </p:cNvSpPr>
          <p:nvPr/>
        </p:nvSpPr>
        <p:spPr bwMode="auto">
          <a:xfrm>
            <a:off x="5726113" y="2132013"/>
            <a:ext cx="247491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100"/>
              <a:t>Иные межбюджетные трансферты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6263" y="404664"/>
            <a:ext cx="6961187" cy="5746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1600" b="1" cap="none" dirty="0" smtClean="0">
                <a:ln>
                  <a:noFill/>
                </a:ln>
                <a:solidFill>
                  <a:srgbClr val="002060"/>
                </a:solidFill>
                <a:latin typeface="Times New Roman" pitchFamily="18" charset="0"/>
                <a:ea typeface="Trebuchet MS" pitchFamily="34" charset="0"/>
                <a:cs typeface="Trebuchet MS" pitchFamily="34" charset="0"/>
              </a:rPr>
              <a:t>ОТЧЕТНОСТЬ ОБ </a:t>
            </a:r>
            <a:r>
              <a:rPr lang="ru-RU" altLang="ru-RU" sz="1600" b="1" cap="none" dirty="0" smtClean="0">
                <a:ln>
                  <a:noFill/>
                </a:ln>
                <a:solidFill>
                  <a:srgbClr val="002060"/>
                </a:solidFill>
                <a:latin typeface="Times New Roman" pitchFamily="18" charset="0"/>
                <a:ea typeface="Trebuchet MS" pitchFamily="34" charset="0"/>
                <a:cs typeface="Trebuchet MS" pitchFamily="34" charset="0"/>
              </a:rPr>
              <a:t>ИСПОЛНЕНИИ БЮДЖЕТА СОСТАВЛЯЮТ</a:t>
            </a:r>
            <a:endParaRPr lang="ru-RU" altLang="ru-RU" sz="1600" b="1" cap="none" dirty="0" smtClean="0">
              <a:ln>
                <a:noFill/>
              </a:ln>
              <a:solidFill>
                <a:srgbClr val="002060"/>
              </a:solidFill>
              <a:latin typeface="Times New Roman" pitchFamily="18" charset="0"/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87338" y="1404938"/>
            <a:ext cx="7250112" cy="4338637"/>
          </a:xfrm>
        </p:spPr>
        <p:txBody>
          <a:bodyPr/>
          <a:lstStyle/>
          <a:p>
            <a:pPr marL="215900" indent="-215900" defTabSz="863600" eaLnBrk="1" hangingPunct="1">
              <a:spcBef>
                <a:spcPts val="950"/>
              </a:spcBef>
              <a:spcAft>
                <a:spcPct val="0"/>
              </a:spcAft>
            </a:pPr>
            <a:r>
              <a:rPr lang="ru-RU" altLang="ru-RU" sz="1400" dirty="0" smtClean="0"/>
              <a:t>1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. Проект решения Собрания депутатов «Об исполнении районного бюджета за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год».</a:t>
            </a:r>
          </a:p>
          <a:p>
            <a:pPr marL="215900" indent="-215900" defTabSz="863600" eaLnBrk="1" hangingPunct="1">
              <a:spcBef>
                <a:spcPts val="95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Пояснительная записка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к проекту решения Собрания депутатов «Об исполнении районного бюджета за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год».</a:t>
            </a:r>
          </a:p>
          <a:p>
            <a:pPr marL="215900" indent="-215900" defTabSz="863600" eaLnBrk="1" hangingPunct="1">
              <a:spcBef>
                <a:spcPts val="95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3. Отчеты о выполнении муниципальных заданий бюджетных учреждений за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год. </a:t>
            </a:r>
          </a:p>
          <a:p>
            <a:pPr marL="215900" indent="-215900" defTabSz="863600" eaLnBrk="1" hangingPunct="1">
              <a:spcBef>
                <a:spcPts val="95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4. Отчетность главных распорядителей средств районного бюджета об исполнении бюджета за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год.</a:t>
            </a:r>
          </a:p>
          <a:p>
            <a:pPr marL="215900" indent="-215900" defTabSz="863600" eaLnBrk="1" hangingPunct="1">
              <a:spcBef>
                <a:spcPts val="95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5. Отчетность об исполнении районного бюджета за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год.</a:t>
            </a:r>
          </a:p>
          <a:p>
            <a:pPr marL="215900" indent="-215900" defTabSz="863600" eaLnBrk="1" hangingPunct="1">
              <a:spcBef>
                <a:spcPts val="950"/>
              </a:spcBef>
              <a:spcAft>
                <a:spcPct val="0"/>
              </a:spcAft>
            </a:pP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6. Отчетность об исполнении консолидированного бюджета Пинежского района за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2023.</a:t>
            </a:r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15900" indent="-215900" defTabSz="863600" eaLnBrk="1" hangingPunct="1">
              <a:spcBef>
                <a:spcPts val="950"/>
              </a:spcBef>
              <a:spcAft>
                <a:spcPct val="0"/>
              </a:spcAft>
              <a:buFont typeface="Wingdings" pitchFamily="2" charset="2"/>
              <a:buNone/>
            </a:pPr>
            <a:endParaRPr lang="ru-RU" altLang="ru-RU" sz="1400" dirty="0" smtClean="0"/>
          </a:p>
          <a:p>
            <a:pPr marL="215900" indent="-215900" defTabSz="863600" eaLnBrk="1" hangingPunct="1">
              <a:spcBef>
                <a:spcPts val="663"/>
              </a:spcBef>
            </a:pPr>
            <a:endParaRPr lang="ru-RU" altLang="ru-RU" sz="1400" dirty="0" smtClean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363" y="115888"/>
            <a:ext cx="7494587" cy="288925"/>
          </a:xfrm>
        </p:spPr>
        <p:txBody>
          <a:bodyPr>
            <a:normAutofit fontScale="90000"/>
          </a:bodyPr>
          <a:lstStyle/>
          <a:p>
            <a:pPr algn="ctr" defTabSz="864108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Доходы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06004"/>
              </p:ext>
            </p:extLst>
          </p:nvPr>
        </p:nvGraphicFramePr>
        <p:xfrm>
          <a:off x="431800" y="549275"/>
          <a:ext cx="7345363" cy="49958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2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1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1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27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налоговые и неналоговые доходы Исполнение районного бюджета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297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2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</a:t>
                      </a:r>
                      <a:b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, %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193,8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2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25,1 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32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8,7</a:t>
                      </a:r>
                    </a:p>
                    <a:p>
                      <a:pPr algn="l" fontAlgn="ctr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32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-0,1</a:t>
                      </a:r>
                    </a:p>
                    <a:p>
                      <a:pPr algn="l" fontAlgn="ctr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-0,05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32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1,2</a:t>
                      </a:r>
                    </a:p>
                    <a:p>
                      <a:pPr algn="l" fontAlgn="ctr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Транспортный налог с физических лиц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4,11</a:t>
                      </a:r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32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732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государственную регистрацию, а также за совершение прочих юридически значимых действий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35147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2929" marR="2929" marT="2929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1"/>
          <p:cNvSpPr>
            <a:spLocks noChangeArrowheads="1"/>
          </p:cNvSpPr>
          <p:nvPr/>
        </p:nvSpPr>
        <p:spPr bwMode="auto">
          <a:xfrm>
            <a:off x="863600" y="765175"/>
            <a:ext cx="7129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339" name="Прямоугольник 1"/>
          <p:cNvSpPr>
            <a:spLocks noChangeArrowheads="1"/>
          </p:cNvSpPr>
          <p:nvPr/>
        </p:nvSpPr>
        <p:spPr bwMode="auto">
          <a:xfrm>
            <a:off x="863600" y="115888"/>
            <a:ext cx="7345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841915"/>
              </p:ext>
            </p:extLst>
          </p:nvPr>
        </p:nvGraphicFramePr>
        <p:xfrm>
          <a:off x="431800" y="333375"/>
          <a:ext cx="7272338" cy="5327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1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2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71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 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3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  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  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0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0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  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0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3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7,8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3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1,9  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0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142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0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Штрафы, санкции, возмещение ущерба 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1,7  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Прочие неналоговые доходы</a:t>
                      </a:r>
                      <a:endParaRPr lang="ru-RU" sz="11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0,4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Налоговые и неналоговые доходы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b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ru-RU" sz="11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266,5  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9" marR="2929" marT="2928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Объект 24"/>
          <p:cNvGraphicFramePr>
            <a:graphicFrameLocks noChangeAspect="1"/>
          </p:cNvGraphicFramePr>
          <p:nvPr/>
        </p:nvGraphicFramePr>
        <p:xfrm>
          <a:off x="981075" y="1208088"/>
          <a:ext cx="6680200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Worksheet" r:id="rId3" imgW="6686601" imgH="4133970" progId="Excel.Sheet.8">
                  <p:embed/>
                </p:oleObj>
              </mc:Choice>
              <mc:Fallback>
                <p:oleObj name="Worksheet" r:id="rId3" imgW="6686601" imgH="4133970" progId="Excel.Sheet.8">
                  <p:embed/>
                  <p:pic>
                    <p:nvPicPr>
                      <p:cNvPr id="0" name="Объект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208088"/>
                        <a:ext cx="6680200" cy="412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Прямоугольник 1"/>
          <p:cNvSpPr>
            <a:spLocks noChangeArrowheads="1"/>
          </p:cNvSpPr>
          <p:nvPr/>
        </p:nvSpPr>
        <p:spPr bwMode="auto">
          <a:xfrm>
            <a:off x="1728788" y="549275"/>
            <a:ext cx="4318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Удельный вес налоговых и неналоговых доходов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altLang="ru-RU" sz="1400" dirty="0" err="1" smtClean="0">
                <a:latin typeface="Times New Roman" pitchFamily="18" charset="0"/>
                <a:cs typeface="Times New Roman" pitchFamily="18" charset="0"/>
              </a:rPr>
              <a:t>Пинежского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муниципального района в 2023 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Объект 8"/>
          <p:cNvGraphicFramePr>
            <a:graphicFrameLocks noChangeAspect="1"/>
          </p:cNvGraphicFramePr>
          <p:nvPr/>
        </p:nvGraphicFramePr>
        <p:xfrm>
          <a:off x="1587500" y="1677988"/>
          <a:ext cx="5468938" cy="350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name="Worksheet" r:id="rId3" imgW="5476945" imgH="3505140" progId="Excel.Sheet.8">
                  <p:embed/>
                </p:oleObj>
              </mc:Choice>
              <mc:Fallback>
                <p:oleObj name="Worksheet" r:id="rId3" imgW="5476945" imgH="3505140" progId="Excel.Sheet.8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0" y="1677988"/>
                        <a:ext cx="5468938" cy="350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Прямоугольник 1"/>
          <p:cNvSpPr>
            <a:spLocks noChangeArrowheads="1"/>
          </p:cNvSpPr>
          <p:nvPr/>
        </p:nvSpPr>
        <p:spPr bwMode="auto">
          <a:xfrm>
            <a:off x="2087563" y="765175"/>
            <a:ext cx="44338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dirty="0"/>
              <a:t>Доходы </a:t>
            </a:r>
            <a:r>
              <a:rPr lang="ru-RU" altLang="ru-RU" dirty="0" smtClean="0"/>
              <a:t>бюджета </a:t>
            </a:r>
            <a:r>
              <a:rPr lang="ru-RU" altLang="ru-RU" dirty="0" err="1" smtClean="0"/>
              <a:t>Пинежского</a:t>
            </a:r>
            <a:r>
              <a:rPr lang="ru-RU" altLang="ru-RU" dirty="0" smtClean="0"/>
              <a:t> муниципального района 2023 года, </a:t>
            </a:r>
            <a:r>
              <a:rPr lang="ru-RU" altLang="ru-RU" dirty="0"/>
              <a:t>млн. руб.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2413</TotalTime>
  <Words>1237</Words>
  <Application>Microsoft Office PowerPoint</Application>
  <PresentationFormat>Произвольный</PresentationFormat>
  <Paragraphs>181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7" baseType="lpstr">
      <vt:lpstr>Arial</vt:lpstr>
      <vt:lpstr>Arial Cyr</vt:lpstr>
      <vt:lpstr>Century Gothic</vt:lpstr>
      <vt:lpstr>Courier New</vt:lpstr>
      <vt:lpstr>Impact</vt:lpstr>
      <vt:lpstr>Segoe UI Semilight</vt:lpstr>
      <vt:lpstr>Tahoma</vt:lpstr>
      <vt:lpstr>Times New Roman</vt:lpstr>
      <vt:lpstr>Trebuchet MS</vt:lpstr>
      <vt:lpstr>Wingdings</vt:lpstr>
      <vt:lpstr>Wingdings 3</vt:lpstr>
      <vt:lpstr>Сектор</vt:lpstr>
      <vt:lpstr>Worksheet</vt:lpstr>
      <vt:lpstr>Презентация PowerPoint</vt:lpstr>
      <vt:lpstr>                                    ОСНОВНЫЕ ПОНЯТИЯ</vt:lpstr>
      <vt:lpstr>ДОХОДЫ РАЙОННОГО БЮДЖЕТА</vt:lpstr>
      <vt:lpstr>              БЕЗВОЗМЕЗДНЫЕ ПОСТУПЛЕНИЯ  </vt:lpstr>
      <vt:lpstr>ОТЧЕТНОСТЬ ОБ ИСПОЛНЕНИИ БЮДЖЕТА СОСТАВЛЯЮТ</vt:lpstr>
      <vt:lpstr>Доходы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7bud1</dc:creator>
  <cp:lastModifiedBy>М Новикова</cp:lastModifiedBy>
  <cp:revision>448</cp:revision>
  <dcterms:created xsi:type="dcterms:W3CDTF">2016-06-30T13:40:17Z</dcterms:created>
  <dcterms:modified xsi:type="dcterms:W3CDTF">2024-04-24T13:53:58Z</dcterms:modified>
</cp:coreProperties>
</file>