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82" r:id="rId2"/>
    <p:sldId id="284" r:id="rId3"/>
    <p:sldId id="285" r:id="rId4"/>
    <p:sldId id="286" r:id="rId5"/>
    <p:sldId id="288" r:id="rId6"/>
    <p:sldId id="289" r:id="rId7"/>
    <p:sldId id="290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F8D167BB-126C-409A-8A67-3DBB5A8A0EDA}">
  <a:tblStyle styleId="{F8D167BB-126C-409A-8A67-3DBB5A8A0EDA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5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CBC9B-9B01-4FF6-9631-27199E86F2CE}" type="doc">
      <dgm:prSet loTypeId="urn:microsoft.com/office/officeart/2008/layout/VerticalCurvedList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580BBD1-B085-4CE0-92CC-6B9FE587C92A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Льготная ставка арендной платы</a:t>
          </a:r>
        </a:p>
      </dgm:t>
    </dgm:pt>
    <dgm:pt modelId="{9AA3F22D-A416-43AE-83B8-EFC0EE9AE447}" type="parTrans" cxnId="{88CAD7E3-92D2-4BBC-8B64-3C2ADFA60513}">
      <dgm:prSet/>
      <dgm:spPr/>
      <dgm:t>
        <a:bodyPr/>
        <a:lstStyle/>
        <a:p>
          <a:endParaRPr lang="ru-RU"/>
        </a:p>
      </dgm:t>
    </dgm:pt>
    <dgm:pt modelId="{B240A5BF-1E9C-4A12-B4A3-416042C9F9D0}" type="sibTrans" cxnId="{88CAD7E3-92D2-4BBC-8B64-3C2ADFA60513}">
      <dgm:prSet/>
      <dgm:spPr/>
      <dgm:t>
        <a:bodyPr/>
        <a:lstStyle/>
        <a:p>
          <a:endParaRPr lang="ru-RU"/>
        </a:p>
      </dgm:t>
    </dgm:pt>
    <dgm:pt modelId="{A4EEE1C0-C1C8-41E7-90F8-42637AD89C07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Без посредников напрямую у собственника</a:t>
          </a:r>
        </a:p>
      </dgm:t>
    </dgm:pt>
    <dgm:pt modelId="{8EE7F3E4-28F4-43F9-AC12-B49097266CFB}" type="parTrans" cxnId="{CA5E6AD8-01DA-4BC4-A293-22F254B6D539}">
      <dgm:prSet/>
      <dgm:spPr/>
      <dgm:t>
        <a:bodyPr/>
        <a:lstStyle/>
        <a:p>
          <a:endParaRPr lang="ru-RU"/>
        </a:p>
      </dgm:t>
    </dgm:pt>
    <dgm:pt modelId="{B12D1C94-A69D-4A4D-B6BA-1420F330E3B0}" type="sibTrans" cxnId="{CA5E6AD8-01DA-4BC4-A293-22F254B6D539}">
      <dgm:prSet/>
      <dgm:spPr/>
      <dgm:t>
        <a:bodyPr/>
        <a:lstStyle/>
        <a:p>
          <a:endParaRPr lang="ru-RU"/>
        </a:p>
      </dgm:t>
    </dgm:pt>
    <dgm:pt modelId="{32E63C59-5D1C-4A64-A9B9-1B26F04FDD85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выкупа имущества в случаях, установленных законом</a:t>
          </a:r>
        </a:p>
      </dgm:t>
    </dgm:pt>
    <dgm:pt modelId="{CAA515CC-2522-49A6-A6B1-A0A4CEBBD4CE}" type="parTrans" cxnId="{C5F01F8B-FDAC-40A2-977A-F2D9DB13373D}">
      <dgm:prSet/>
      <dgm:spPr/>
      <dgm:t>
        <a:bodyPr/>
        <a:lstStyle/>
        <a:p>
          <a:endParaRPr lang="ru-RU"/>
        </a:p>
      </dgm:t>
    </dgm:pt>
    <dgm:pt modelId="{76D902CE-3BF3-483C-82DA-2F3DD0BEBAE3}" type="sibTrans" cxnId="{C5F01F8B-FDAC-40A2-977A-F2D9DB13373D}">
      <dgm:prSet/>
      <dgm:spPr/>
      <dgm:t>
        <a:bodyPr/>
        <a:lstStyle/>
        <a:p>
          <a:endParaRPr lang="ru-RU"/>
        </a:p>
      </dgm:t>
    </dgm:pt>
    <dgm:pt modelId="{1A9A9965-C39F-4248-B41B-BC915DD81BBB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Аренда на длительный срок (от 5 лет)</a:t>
          </a:r>
        </a:p>
      </dgm:t>
    </dgm:pt>
    <dgm:pt modelId="{D04D67BC-5EE7-4B30-B869-8BED5335ED45}" type="parTrans" cxnId="{2528D976-6616-4F30-A96E-C193A951B51B}">
      <dgm:prSet/>
      <dgm:spPr/>
      <dgm:t>
        <a:bodyPr/>
        <a:lstStyle/>
        <a:p>
          <a:endParaRPr lang="ru-RU"/>
        </a:p>
      </dgm:t>
    </dgm:pt>
    <dgm:pt modelId="{5058E3D5-0116-45AB-9A37-6738BA438C14}" type="sibTrans" cxnId="{2528D976-6616-4F30-A96E-C193A951B51B}">
      <dgm:prSet/>
      <dgm:spPr/>
      <dgm:t>
        <a:bodyPr/>
        <a:lstStyle/>
        <a:p>
          <a:endParaRPr lang="ru-RU"/>
        </a:p>
      </dgm:t>
    </dgm:pt>
    <dgm:pt modelId="{2013D4AD-DB72-4A71-B0E5-71DEF950B8CA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Фиксированная цена договора</a:t>
          </a:r>
        </a:p>
      </dgm:t>
    </dgm:pt>
    <dgm:pt modelId="{549FA354-F243-4F56-AEDD-377946EE3BDD}" type="parTrans" cxnId="{AE41A5E6-7D0D-472B-873E-CA93EFC98787}">
      <dgm:prSet/>
      <dgm:spPr/>
      <dgm:t>
        <a:bodyPr/>
        <a:lstStyle/>
        <a:p>
          <a:endParaRPr lang="ru-RU"/>
        </a:p>
      </dgm:t>
    </dgm:pt>
    <dgm:pt modelId="{B2D8EED9-1416-418A-BABE-4EAF28CE1BEA}" type="sibTrans" cxnId="{AE41A5E6-7D0D-472B-873E-CA93EFC98787}">
      <dgm:prSet/>
      <dgm:spPr/>
      <dgm:t>
        <a:bodyPr/>
        <a:lstStyle/>
        <a:p>
          <a:endParaRPr lang="ru-RU"/>
        </a:p>
      </dgm:t>
    </dgm:pt>
    <dgm:pt modelId="{E2581995-019A-4326-AE06-A225D647A36C}">
      <dgm:prSet phldrT="[Текст]"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Торги только среди субъектов МСП и самозанятых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89C9BD-67BD-4663-9752-FDCB1C18A968}" type="parTrans" cxnId="{ABFF8555-15A4-48F7-910D-A9B84B8DA349}">
      <dgm:prSet/>
      <dgm:spPr/>
      <dgm:t>
        <a:bodyPr/>
        <a:lstStyle/>
        <a:p>
          <a:endParaRPr lang="ru-RU"/>
        </a:p>
      </dgm:t>
    </dgm:pt>
    <dgm:pt modelId="{5EE8DF2B-4716-40EF-96D1-014ECFBC458F}" type="sibTrans" cxnId="{ABFF8555-15A4-48F7-910D-A9B84B8DA349}">
      <dgm:prSet/>
      <dgm:spPr/>
      <dgm:t>
        <a:bodyPr/>
        <a:lstStyle/>
        <a:p>
          <a:endParaRPr lang="ru-RU"/>
        </a:p>
      </dgm:t>
    </dgm:pt>
    <dgm:pt modelId="{9F53F6B3-6CEB-4BEC-B767-8D6E2B0BA3B0}" type="pres">
      <dgm:prSet presAssocID="{9C1CBC9B-9B01-4FF6-9631-27199E86F2C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4DEA6D7-50F4-4995-A617-AFEF05EC4A8D}" type="pres">
      <dgm:prSet presAssocID="{9C1CBC9B-9B01-4FF6-9631-27199E86F2CE}" presName="Name1" presStyleCnt="0"/>
      <dgm:spPr/>
    </dgm:pt>
    <dgm:pt modelId="{C25A26AB-485B-45FE-8DEB-E530108EB4DB}" type="pres">
      <dgm:prSet presAssocID="{9C1CBC9B-9B01-4FF6-9631-27199E86F2CE}" presName="cycle" presStyleCnt="0"/>
      <dgm:spPr/>
    </dgm:pt>
    <dgm:pt modelId="{B6C9F7E2-9CC8-474D-9DB4-DD8063FD043C}" type="pres">
      <dgm:prSet presAssocID="{9C1CBC9B-9B01-4FF6-9631-27199E86F2CE}" presName="srcNode" presStyleLbl="node1" presStyleIdx="0" presStyleCnt="6"/>
      <dgm:spPr/>
    </dgm:pt>
    <dgm:pt modelId="{6E84B216-DDA2-4446-BB6B-2C23660C5634}" type="pres">
      <dgm:prSet presAssocID="{9C1CBC9B-9B01-4FF6-9631-27199E86F2CE}" presName="conn" presStyleLbl="parChTrans1D2" presStyleIdx="0" presStyleCnt="1"/>
      <dgm:spPr/>
      <dgm:t>
        <a:bodyPr/>
        <a:lstStyle/>
        <a:p>
          <a:endParaRPr lang="ru-RU"/>
        </a:p>
      </dgm:t>
    </dgm:pt>
    <dgm:pt modelId="{02F0F9E6-D364-448D-9A8F-21F6A9C7A3E1}" type="pres">
      <dgm:prSet presAssocID="{9C1CBC9B-9B01-4FF6-9631-27199E86F2CE}" presName="extraNode" presStyleLbl="node1" presStyleIdx="0" presStyleCnt="6"/>
      <dgm:spPr/>
    </dgm:pt>
    <dgm:pt modelId="{4E37B6BC-7B3F-4BF6-9021-A3CEA01898A5}" type="pres">
      <dgm:prSet presAssocID="{9C1CBC9B-9B01-4FF6-9631-27199E86F2CE}" presName="dstNode" presStyleLbl="node1" presStyleIdx="0" presStyleCnt="6"/>
      <dgm:spPr/>
    </dgm:pt>
    <dgm:pt modelId="{3412FE2C-09AE-4EBA-ACD5-5F3E1A10EE21}" type="pres">
      <dgm:prSet presAssocID="{9580BBD1-B085-4CE0-92CC-6B9FE587C92A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77E27C-9BE9-4592-9FBF-24AB41F7DE32}" type="pres">
      <dgm:prSet presAssocID="{9580BBD1-B085-4CE0-92CC-6B9FE587C92A}" presName="accent_1" presStyleCnt="0"/>
      <dgm:spPr/>
    </dgm:pt>
    <dgm:pt modelId="{94C9698D-AA38-4BBE-945D-B55F93DADE03}" type="pres">
      <dgm:prSet presAssocID="{9580BBD1-B085-4CE0-92CC-6B9FE587C92A}" presName="accentRepeatNode" presStyleLbl="solidFgAcc1" presStyleIdx="0" presStyleCnt="6"/>
      <dgm:spPr/>
    </dgm:pt>
    <dgm:pt modelId="{A4E57545-D8BA-4BE8-AA78-4DABAB9345D6}" type="pres">
      <dgm:prSet presAssocID="{E2581995-019A-4326-AE06-A225D647A36C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DC08C9-9F1E-405E-8E62-018B699A0E87}" type="pres">
      <dgm:prSet presAssocID="{E2581995-019A-4326-AE06-A225D647A36C}" presName="accent_2" presStyleCnt="0"/>
      <dgm:spPr/>
    </dgm:pt>
    <dgm:pt modelId="{910CB2F6-1A3A-4B03-8B56-1CF6A71C149D}" type="pres">
      <dgm:prSet presAssocID="{E2581995-019A-4326-AE06-A225D647A36C}" presName="accentRepeatNode" presStyleLbl="solidFgAcc1" presStyleIdx="1" presStyleCnt="6"/>
      <dgm:spPr/>
    </dgm:pt>
    <dgm:pt modelId="{CE2CBB3C-6ED3-4723-B70D-7B281C879165}" type="pres">
      <dgm:prSet presAssocID="{A4EEE1C0-C1C8-41E7-90F8-42637AD89C07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7D6BA0-B2AE-40AE-AA7B-29D2A94C3771}" type="pres">
      <dgm:prSet presAssocID="{A4EEE1C0-C1C8-41E7-90F8-42637AD89C07}" presName="accent_3" presStyleCnt="0"/>
      <dgm:spPr/>
    </dgm:pt>
    <dgm:pt modelId="{88244804-5C7E-45AA-8721-6F205762C715}" type="pres">
      <dgm:prSet presAssocID="{A4EEE1C0-C1C8-41E7-90F8-42637AD89C07}" presName="accentRepeatNode" presStyleLbl="solidFgAcc1" presStyleIdx="2" presStyleCnt="6"/>
      <dgm:spPr/>
    </dgm:pt>
    <dgm:pt modelId="{0DF5A1C8-F531-4C1C-935F-8BF1361A5EEB}" type="pres">
      <dgm:prSet presAssocID="{32E63C59-5D1C-4A64-A9B9-1B26F04FDD85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5A4DC-ED5B-49EE-BC27-34DDBA85A87B}" type="pres">
      <dgm:prSet presAssocID="{32E63C59-5D1C-4A64-A9B9-1B26F04FDD85}" presName="accent_4" presStyleCnt="0"/>
      <dgm:spPr/>
    </dgm:pt>
    <dgm:pt modelId="{0958E18A-A99C-409E-9EE3-0A9A95083E9E}" type="pres">
      <dgm:prSet presAssocID="{32E63C59-5D1C-4A64-A9B9-1B26F04FDD85}" presName="accentRepeatNode" presStyleLbl="solidFgAcc1" presStyleIdx="3" presStyleCnt="6"/>
      <dgm:spPr/>
    </dgm:pt>
    <dgm:pt modelId="{B52210A6-5FC5-467F-80C4-F5848C40DDB4}" type="pres">
      <dgm:prSet presAssocID="{1A9A9965-C39F-4248-B41B-BC915DD81BBB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CC714-7A97-44C1-B59B-4DCB337AA140}" type="pres">
      <dgm:prSet presAssocID="{1A9A9965-C39F-4248-B41B-BC915DD81BBB}" presName="accent_5" presStyleCnt="0"/>
      <dgm:spPr/>
    </dgm:pt>
    <dgm:pt modelId="{AD592B68-B7E1-4B87-A7A2-C70C0A616100}" type="pres">
      <dgm:prSet presAssocID="{1A9A9965-C39F-4248-B41B-BC915DD81BBB}" presName="accentRepeatNode" presStyleLbl="solidFgAcc1" presStyleIdx="4" presStyleCnt="6"/>
      <dgm:spPr/>
    </dgm:pt>
    <dgm:pt modelId="{7725EA06-7EA1-417D-A4ED-FB05E4AECFE7}" type="pres">
      <dgm:prSet presAssocID="{2013D4AD-DB72-4A71-B0E5-71DEF950B8CA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A8D25-0869-47C3-8728-66F94FCAE6D0}" type="pres">
      <dgm:prSet presAssocID="{2013D4AD-DB72-4A71-B0E5-71DEF950B8CA}" presName="accent_6" presStyleCnt="0"/>
      <dgm:spPr/>
    </dgm:pt>
    <dgm:pt modelId="{8754306A-9529-4454-9E9B-94CE71F69B02}" type="pres">
      <dgm:prSet presAssocID="{2013D4AD-DB72-4A71-B0E5-71DEF950B8CA}" presName="accentRepeatNode" presStyleLbl="solidFgAcc1" presStyleIdx="5" presStyleCnt="6"/>
      <dgm:spPr/>
    </dgm:pt>
  </dgm:ptLst>
  <dgm:cxnLst>
    <dgm:cxn modelId="{D03C0188-B2B8-4E7F-A221-4295C43F1305}" type="presOf" srcId="{32E63C59-5D1C-4A64-A9B9-1B26F04FDD85}" destId="{0DF5A1C8-F531-4C1C-935F-8BF1361A5EEB}" srcOrd="0" destOrd="0" presId="urn:microsoft.com/office/officeart/2008/layout/VerticalCurvedList"/>
    <dgm:cxn modelId="{C5F01F8B-FDAC-40A2-977A-F2D9DB13373D}" srcId="{9C1CBC9B-9B01-4FF6-9631-27199E86F2CE}" destId="{32E63C59-5D1C-4A64-A9B9-1B26F04FDD85}" srcOrd="3" destOrd="0" parTransId="{CAA515CC-2522-49A6-A6B1-A0A4CEBBD4CE}" sibTransId="{76D902CE-3BF3-483C-82DA-2F3DD0BEBAE3}"/>
    <dgm:cxn modelId="{ABFF8555-15A4-48F7-910D-A9B84B8DA349}" srcId="{9C1CBC9B-9B01-4FF6-9631-27199E86F2CE}" destId="{E2581995-019A-4326-AE06-A225D647A36C}" srcOrd="1" destOrd="0" parTransId="{A189C9BD-67BD-4663-9752-FDCB1C18A968}" sibTransId="{5EE8DF2B-4716-40EF-96D1-014ECFBC458F}"/>
    <dgm:cxn modelId="{CA5E6AD8-01DA-4BC4-A293-22F254B6D539}" srcId="{9C1CBC9B-9B01-4FF6-9631-27199E86F2CE}" destId="{A4EEE1C0-C1C8-41E7-90F8-42637AD89C07}" srcOrd="2" destOrd="0" parTransId="{8EE7F3E4-28F4-43F9-AC12-B49097266CFB}" sibTransId="{B12D1C94-A69D-4A4D-B6BA-1420F330E3B0}"/>
    <dgm:cxn modelId="{AE41A5E6-7D0D-472B-873E-CA93EFC98787}" srcId="{9C1CBC9B-9B01-4FF6-9631-27199E86F2CE}" destId="{2013D4AD-DB72-4A71-B0E5-71DEF950B8CA}" srcOrd="5" destOrd="0" parTransId="{549FA354-F243-4F56-AEDD-377946EE3BDD}" sibTransId="{B2D8EED9-1416-418A-BABE-4EAF28CE1BEA}"/>
    <dgm:cxn modelId="{124D9D0B-EB43-4EBC-9F8A-1112E6FAE142}" type="presOf" srcId="{2013D4AD-DB72-4A71-B0E5-71DEF950B8CA}" destId="{7725EA06-7EA1-417D-A4ED-FB05E4AECFE7}" srcOrd="0" destOrd="0" presId="urn:microsoft.com/office/officeart/2008/layout/VerticalCurvedList"/>
    <dgm:cxn modelId="{8B43B3F9-8A8F-4E33-BAD8-83F2ABB75964}" type="presOf" srcId="{A4EEE1C0-C1C8-41E7-90F8-42637AD89C07}" destId="{CE2CBB3C-6ED3-4723-B70D-7B281C879165}" srcOrd="0" destOrd="0" presId="urn:microsoft.com/office/officeart/2008/layout/VerticalCurvedList"/>
    <dgm:cxn modelId="{267267B7-E0DD-403D-80CA-1B4EBD18C0A9}" type="presOf" srcId="{9C1CBC9B-9B01-4FF6-9631-27199E86F2CE}" destId="{9F53F6B3-6CEB-4BEC-B767-8D6E2B0BA3B0}" srcOrd="0" destOrd="0" presId="urn:microsoft.com/office/officeart/2008/layout/VerticalCurvedList"/>
    <dgm:cxn modelId="{6263788F-95A8-45CD-A05D-DF32F3452AC7}" type="presOf" srcId="{9580BBD1-B085-4CE0-92CC-6B9FE587C92A}" destId="{3412FE2C-09AE-4EBA-ACD5-5F3E1A10EE21}" srcOrd="0" destOrd="0" presId="urn:microsoft.com/office/officeart/2008/layout/VerticalCurvedList"/>
    <dgm:cxn modelId="{2A6D921F-3AAA-4243-BD0A-8F94B2DB4F4C}" type="presOf" srcId="{B240A5BF-1E9C-4A12-B4A3-416042C9F9D0}" destId="{6E84B216-DDA2-4446-BB6B-2C23660C5634}" srcOrd="0" destOrd="0" presId="urn:microsoft.com/office/officeart/2008/layout/VerticalCurvedList"/>
    <dgm:cxn modelId="{3103F41B-433D-4A4A-99CC-829B2ECEE42A}" type="presOf" srcId="{1A9A9965-C39F-4248-B41B-BC915DD81BBB}" destId="{B52210A6-5FC5-467F-80C4-F5848C40DDB4}" srcOrd="0" destOrd="0" presId="urn:microsoft.com/office/officeart/2008/layout/VerticalCurvedList"/>
    <dgm:cxn modelId="{88CAD7E3-92D2-4BBC-8B64-3C2ADFA60513}" srcId="{9C1CBC9B-9B01-4FF6-9631-27199E86F2CE}" destId="{9580BBD1-B085-4CE0-92CC-6B9FE587C92A}" srcOrd="0" destOrd="0" parTransId="{9AA3F22D-A416-43AE-83B8-EFC0EE9AE447}" sibTransId="{B240A5BF-1E9C-4A12-B4A3-416042C9F9D0}"/>
    <dgm:cxn modelId="{2528D976-6616-4F30-A96E-C193A951B51B}" srcId="{9C1CBC9B-9B01-4FF6-9631-27199E86F2CE}" destId="{1A9A9965-C39F-4248-B41B-BC915DD81BBB}" srcOrd="4" destOrd="0" parTransId="{D04D67BC-5EE7-4B30-B869-8BED5335ED45}" sibTransId="{5058E3D5-0116-45AB-9A37-6738BA438C14}"/>
    <dgm:cxn modelId="{81B71486-A2EC-4830-91D3-082F9A026502}" type="presOf" srcId="{E2581995-019A-4326-AE06-A225D647A36C}" destId="{A4E57545-D8BA-4BE8-AA78-4DABAB9345D6}" srcOrd="0" destOrd="0" presId="urn:microsoft.com/office/officeart/2008/layout/VerticalCurvedList"/>
    <dgm:cxn modelId="{6726617B-9738-4003-A712-015E623D71F2}" type="presParOf" srcId="{9F53F6B3-6CEB-4BEC-B767-8D6E2B0BA3B0}" destId="{A4DEA6D7-50F4-4995-A617-AFEF05EC4A8D}" srcOrd="0" destOrd="0" presId="urn:microsoft.com/office/officeart/2008/layout/VerticalCurvedList"/>
    <dgm:cxn modelId="{C3C3029A-5AF9-471B-8CCE-42F01CFAD378}" type="presParOf" srcId="{A4DEA6D7-50F4-4995-A617-AFEF05EC4A8D}" destId="{C25A26AB-485B-45FE-8DEB-E530108EB4DB}" srcOrd="0" destOrd="0" presId="urn:microsoft.com/office/officeart/2008/layout/VerticalCurvedList"/>
    <dgm:cxn modelId="{825C6A51-A1D6-498F-AA5D-0204CA6AA417}" type="presParOf" srcId="{C25A26AB-485B-45FE-8DEB-E530108EB4DB}" destId="{B6C9F7E2-9CC8-474D-9DB4-DD8063FD043C}" srcOrd="0" destOrd="0" presId="urn:microsoft.com/office/officeart/2008/layout/VerticalCurvedList"/>
    <dgm:cxn modelId="{EF9A1DD5-4C1A-4C78-B17E-D68AC2212B21}" type="presParOf" srcId="{C25A26AB-485B-45FE-8DEB-E530108EB4DB}" destId="{6E84B216-DDA2-4446-BB6B-2C23660C5634}" srcOrd="1" destOrd="0" presId="urn:microsoft.com/office/officeart/2008/layout/VerticalCurvedList"/>
    <dgm:cxn modelId="{C869F6D1-2509-46BD-9B3C-B3BDF0E2DDC2}" type="presParOf" srcId="{C25A26AB-485B-45FE-8DEB-E530108EB4DB}" destId="{02F0F9E6-D364-448D-9A8F-21F6A9C7A3E1}" srcOrd="2" destOrd="0" presId="urn:microsoft.com/office/officeart/2008/layout/VerticalCurvedList"/>
    <dgm:cxn modelId="{12C05F3C-DCE4-4A9E-B859-2355F8A3A671}" type="presParOf" srcId="{C25A26AB-485B-45FE-8DEB-E530108EB4DB}" destId="{4E37B6BC-7B3F-4BF6-9021-A3CEA01898A5}" srcOrd="3" destOrd="0" presId="urn:microsoft.com/office/officeart/2008/layout/VerticalCurvedList"/>
    <dgm:cxn modelId="{2C47D98C-FD21-43FD-869D-24818151CBC6}" type="presParOf" srcId="{A4DEA6D7-50F4-4995-A617-AFEF05EC4A8D}" destId="{3412FE2C-09AE-4EBA-ACD5-5F3E1A10EE21}" srcOrd="1" destOrd="0" presId="urn:microsoft.com/office/officeart/2008/layout/VerticalCurvedList"/>
    <dgm:cxn modelId="{D4B85A4E-7EA8-43D6-980E-7F3A40A4FF75}" type="presParOf" srcId="{A4DEA6D7-50F4-4995-A617-AFEF05EC4A8D}" destId="{7177E27C-9BE9-4592-9FBF-24AB41F7DE32}" srcOrd="2" destOrd="0" presId="urn:microsoft.com/office/officeart/2008/layout/VerticalCurvedList"/>
    <dgm:cxn modelId="{77108311-02CE-4707-93A9-354EA323C23A}" type="presParOf" srcId="{7177E27C-9BE9-4592-9FBF-24AB41F7DE32}" destId="{94C9698D-AA38-4BBE-945D-B55F93DADE03}" srcOrd="0" destOrd="0" presId="urn:microsoft.com/office/officeart/2008/layout/VerticalCurvedList"/>
    <dgm:cxn modelId="{0BC45D8A-917C-48E5-B054-6B1C29EB3540}" type="presParOf" srcId="{A4DEA6D7-50F4-4995-A617-AFEF05EC4A8D}" destId="{A4E57545-D8BA-4BE8-AA78-4DABAB9345D6}" srcOrd="3" destOrd="0" presId="urn:microsoft.com/office/officeart/2008/layout/VerticalCurvedList"/>
    <dgm:cxn modelId="{779806AD-0833-4CEC-819C-FC173AD55901}" type="presParOf" srcId="{A4DEA6D7-50F4-4995-A617-AFEF05EC4A8D}" destId="{9CDC08C9-9F1E-405E-8E62-018B699A0E87}" srcOrd="4" destOrd="0" presId="urn:microsoft.com/office/officeart/2008/layout/VerticalCurvedList"/>
    <dgm:cxn modelId="{B6D88178-1259-4A56-A2FF-BA1D3E44143F}" type="presParOf" srcId="{9CDC08C9-9F1E-405E-8E62-018B699A0E87}" destId="{910CB2F6-1A3A-4B03-8B56-1CF6A71C149D}" srcOrd="0" destOrd="0" presId="urn:microsoft.com/office/officeart/2008/layout/VerticalCurvedList"/>
    <dgm:cxn modelId="{8276BC6B-384E-4012-8CAA-36DF27BF06DB}" type="presParOf" srcId="{A4DEA6D7-50F4-4995-A617-AFEF05EC4A8D}" destId="{CE2CBB3C-6ED3-4723-B70D-7B281C879165}" srcOrd="5" destOrd="0" presId="urn:microsoft.com/office/officeart/2008/layout/VerticalCurvedList"/>
    <dgm:cxn modelId="{338F1494-059E-4B20-8256-B8E8FBCD1C52}" type="presParOf" srcId="{A4DEA6D7-50F4-4995-A617-AFEF05EC4A8D}" destId="{8C7D6BA0-B2AE-40AE-AA7B-29D2A94C3771}" srcOrd="6" destOrd="0" presId="urn:microsoft.com/office/officeart/2008/layout/VerticalCurvedList"/>
    <dgm:cxn modelId="{50DD7E3F-04CE-4C7C-A135-4D27ED79ACA5}" type="presParOf" srcId="{8C7D6BA0-B2AE-40AE-AA7B-29D2A94C3771}" destId="{88244804-5C7E-45AA-8721-6F205762C715}" srcOrd="0" destOrd="0" presId="urn:microsoft.com/office/officeart/2008/layout/VerticalCurvedList"/>
    <dgm:cxn modelId="{8E3DDEF7-4FD8-4E7C-BEA5-EDA2D4011E29}" type="presParOf" srcId="{A4DEA6D7-50F4-4995-A617-AFEF05EC4A8D}" destId="{0DF5A1C8-F531-4C1C-935F-8BF1361A5EEB}" srcOrd="7" destOrd="0" presId="urn:microsoft.com/office/officeart/2008/layout/VerticalCurvedList"/>
    <dgm:cxn modelId="{57A2F645-B853-4007-8A97-627C1EF2E350}" type="presParOf" srcId="{A4DEA6D7-50F4-4995-A617-AFEF05EC4A8D}" destId="{DE15A4DC-ED5B-49EE-BC27-34DDBA85A87B}" srcOrd="8" destOrd="0" presId="urn:microsoft.com/office/officeart/2008/layout/VerticalCurvedList"/>
    <dgm:cxn modelId="{7DFA56A9-800F-416B-9A4C-F76007F98B4B}" type="presParOf" srcId="{DE15A4DC-ED5B-49EE-BC27-34DDBA85A87B}" destId="{0958E18A-A99C-409E-9EE3-0A9A95083E9E}" srcOrd="0" destOrd="0" presId="urn:microsoft.com/office/officeart/2008/layout/VerticalCurvedList"/>
    <dgm:cxn modelId="{8E239252-B95B-4AB6-9B8F-14099374F6FD}" type="presParOf" srcId="{A4DEA6D7-50F4-4995-A617-AFEF05EC4A8D}" destId="{B52210A6-5FC5-467F-80C4-F5848C40DDB4}" srcOrd="9" destOrd="0" presId="urn:microsoft.com/office/officeart/2008/layout/VerticalCurvedList"/>
    <dgm:cxn modelId="{4671E670-AF5D-4659-AA76-7F1AD4D4915E}" type="presParOf" srcId="{A4DEA6D7-50F4-4995-A617-AFEF05EC4A8D}" destId="{BADCC714-7A97-44C1-B59B-4DCB337AA140}" srcOrd="10" destOrd="0" presId="urn:microsoft.com/office/officeart/2008/layout/VerticalCurvedList"/>
    <dgm:cxn modelId="{7936F6D5-0CDA-4A58-A71E-5886EB85EE8A}" type="presParOf" srcId="{BADCC714-7A97-44C1-B59B-4DCB337AA140}" destId="{AD592B68-B7E1-4B87-A7A2-C70C0A616100}" srcOrd="0" destOrd="0" presId="urn:microsoft.com/office/officeart/2008/layout/VerticalCurvedList"/>
    <dgm:cxn modelId="{3447E4C3-A093-46F4-A536-643C3E557112}" type="presParOf" srcId="{A4DEA6D7-50F4-4995-A617-AFEF05EC4A8D}" destId="{7725EA06-7EA1-417D-A4ED-FB05E4AECFE7}" srcOrd="11" destOrd="0" presId="urn:microsoft.com/office/officeart/2008/layout/VerticalCurvedList"/>
    <dgm:cxn modelId="{B5F4801D-D6C2-4D11-A646-E50A1A7D4478}" type="presParOf" srcId="{A4DEA6D7-50F4-4995-A617-AFEF05EC4A8D}" destId="{A1EA8D25-0869-47C3-8728-66F94FCAE6D0}" srcOrd="12" destOrd="0" presId="urn:microsoft.com/office/officeart/2008/layout/VerticalCurvedList"/>
    <dgm:cxn modelId="{872B5196-27FE-40AE-9D2F-DE3AA17427C0}" type="presParOf" srcId="{A1EA8D25-0869-47C3-8728-66F94FCAE6D0}" destId="{8754306A-9529-4454-9E9B-94CE71F69B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73EB60-3A6F-445D-975A-EC207A4971C0}" type="doc">
      <dgm:prSet loTypeId="urn:microsoft.com/office/officeart/2008/layout/PictureStrips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C5AF188-B58B-48BF-AB8D-E9ABFD9DE78D}">
      <dgm:prSet phldrT="[Текст]" custT="1"/>
      <dgm:spPr/>
      <dgm:t>
        <a:bodyPr/>
        <a:lstStyle/>
        <a:p>
          <a:pPr algn="l">
            <a:buNone/>
          </a:pPr>
          <a:r>
            <a:rPr lang="ru-RU" sz="15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Требования к предпринимателям: </a:t>
          </a:r>
        </a:p>
      </dgm:t>
    </dgm:pt>
    <dgm:pt modelId="{F22D41A5-0C55-4D99-8A2E-9E58FFA3EAF4}" type="parTrans" cxnId="{C5AEEBC6-A597-421C-B946-66EA7EBF5F08}">
      <dgm:prSet/>
      <dgm:spPr/>
      <dgm:t>
        <a:bodyPr/>
        <a:lstStyle/>
        <a:p>
          <a:endParaRPr lang="ru-RU"/>
        </a:p>
      </dgm:t>
    </dgm:pt>
    <dgm:pt modelId="{49FF371D-6FE5-461A-8F67-D6D391595D8B}" type="sibTrans" cxnId="{C5AEEBC6-A597-421C-B946-66EA7EBF5F08}">
      <dgm:prSet/>
      <dgm:spPr/>
      <dgm:t>
        <a:bodyPr/>
        <a:lstStyle/>
        <a:p>
          <a:endParaRPr lang="ru-RU"/>
        </a:p>
      </dgm:t>
    </dgm:pt>
    <dgm:pt modelId="{4B5042F6-BF08-4C61-992A-895B61E2BA0E}">
      <dgm:prSet phldrT="[Текст]" custT="1"/>
      <dgm:spPr/>
      <dgm:t>
        <a:bodyPr/>
        <a:lstStyle/>
        <a:p>
          <a:pPr algn="l">
            <a:buFont typeface="Wingdings" panose="05000000000000000000" pitchFamily="2" charset="2"/>
            <a:buChar char="ü"/>
          </a:pP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отнесение к субъектам МСП (Единый реестр субъектов МСП) или регистрация в качестве самозанятого гражданина</a:t>
          </a:r>
        </a:p>
      </dgm:t>
    </dgm:pt>
    <dgm:pt modelId="{B894F769-84D8-44D6-A2D2-327BD486460E}" type="parTrans" cxnId="{AC69049C-771F-4D52-B77A-D90BA6E0156B}">
      <dgm:prSet/>
      <dgm:spPr/>
      <dgm:t>
        <a:bodyPr/>
        <a:lstStyle/>
        <a:p>
          <a:endParaRPr lang="ru-RU"/>
        </a:p>
      </dgm:t>
    </dgm:pt>
    <dgm:pt modelId="{5738D931-6D52-45E4-ABBB-6E5180ECAC0D}" type="sibTrans" cxnId="{AC69049C-771F-4D52-B77A-D90BA6E0156B}">
      <dgm:prSet/>
      <dgm:spPr/>
      <dgm:t>
        <a:bodyPr/>
        <a:lstStyle/>
        <a:p>
          <a:endParaRPr lang="ru-RU"/>
        </a:p>
      </dgm:t>
    </dgm:pt>
    <dgm:pt modelId="{097EB342-DE0E-4A79-842E-EA52262CB75B}">
      <dgm:prSet phldrT="[Текст]" custT="1"/>
      <dgm:spPr/>
      <dgm:t>
        <a:bodyPr/>
        <a:lstStyle/>
        <a:p>
          <a:pPr algn="l">
            <a:buNone/>
          </a:pPr>
          <a:r>
            <a:rPr lang="ru-RU" sz="15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500" b="1" i="1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5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Сроки предоставления имущества: </a:t>
          </a:r>
        </a:p>
      </dgm:t>
    </dgm:pt>
    <dgm:pt modelId="{67CC099A-65C9-413C-9425-EE8730A0F396}" type="parTrans" cxnId="{86FA1450-AE77-4AEF-B8B1-E08DC54272F4}">
      <dgm:prSet/>
      <dgm:spPr/>
      <dgm:t>
        <a:bodyPr/>
        <a:lstStyle/>
        <a:p>
          <a:endParaRPr lang="ru-RU"/>
        </a:p>
      </dgm:t>
    </dgm:pt>
    <dgm:pt modelId="{A55618C5-ECA8-4FB9-9806-A4C41C99BE6B}" type="sibTrans" cxnId="{86FA1450-AE77-4AEF-B8B1-E08DC54272F4}">
      <dgm:prSet/>
      <dgm:spPr/>
      <dgm:t>
        <a:bodyPr/>
        <a:lstStyle/>
        <a:p>
          <a:endParaRPr lang="ru-RU"/>
        </a:p>
      </dgm:t>
    </dgm:pt>
    <dgm:pt modelId="{4DC64A20-F271-4133-B68F-E213D5679E34}">
      <dgm:prSet phldrT="[Текст]" custT="1"/>
      <dgm:spPr/>
      <dgm:t>
        <a:bodyPr/>
        <a:lstStyle/>
        <a:p>
          <a:pPr algn="l">
            <a:buFont typeface="Wingdings" panose="05000000000000000000" pitchFamily="2" charset="2"/>
            <a:buChar char="ü"/>
          </a:pP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от одного дня до двух месяцев</a:t>
          </a:r>
        </a:p>
      </dgm:t>
    </dgm:pt>
    <dgm:pt modelId="{56749A17-0F9B-43B4-8FFB-8B4E4615BF64}" type="parTrans" cxnId="{9D10EDAA-1122-4AC5-AE01-56ECBBEC25CC}">
      <dgm:prSet/>
      <dgm:spPr/>
      <dgm:t>
        <a:bodyPr/>
        <a:lstStyle/>
        <a:p>
          <a:endParaRPr lang="ru-RU"/>
        </a:p>
      </dgm:t>
    </dgm:pt>
    <dgm:pt modelId="{E79C8751-7876-47A0-BD60-E6DC092F1B96}" type="sibTrans" cxnId="{9D10EDAA-1122-4AC5-AE01-56ECBBEC25CC}">
      <dgm:prSet/>
      <dgm:spPr/>
      <dgm:t>
        <a:bodyPr/>
        <a:lstStyle/>
        <a:p>
          <a:endParaRPr lang="ru-RU"/>
        </a:p>
      </dgm:t>
    </dgm:pt>
    <dgm:pt modelId="{5E92C7AC-5CB8-4981-B14E-E7277EDF5DFF}" type="pres">
      <dgm:prSet presAssocID="{DE73EB60-3A6F-445D-975A-EC207A4971C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71DA7F-FBCC-4699-90B7-30905B5126FA}" type="pres">
      <dgm:prSet presAssocID="{CC5AF188-B58B-48BF-AB8D-E9ABFD9DE78D}" presName="composite" presStyleCnt="0"/>
      <dgm:spPr/>
    </dgm:pt>
    <dgm:pt modelId="{FE040531-61DD-4EAA-8295-90C0173FD25F}" type="pres">
      <dgm:prSet presAssocID="{CC5AF188-B58B-48BF-AB8D-E9ABFD9DE78D}" presName="rect1" presStyleLbl="trAlignAcc1" presStyleIdx="0" presStyleCnt="2" custScaleX="141435" custLinFactNeighborX="-11261" custLinFactNeighborY="7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90B7E-CD00-4AC1-98FD-34CA27E8EC68}" type="pres">
      <dgm:prSet presAssocID="{CC5AF188-B58B-48BF-AB8D-E9ABFD9DE78D}" presName="rect2" presStyleLbl="fgImgPlace1" presStyleIdx="0" presStyleCnt="2" custLinFactX="-91681" custLinFactNeighborX="-100000" custLinFactNeighborY="15339"/>
      <dgm:spPr/>
    </dgm:pt>
    <dgm:pt modelId="{3E22248A-0BF1-4EB0-B98E-3E53E2E7FFDD}" type="pres">
      <dgm:prSet presAssocID="{49FF371D-6FE5-461A-8F67-D6D391595D8B}" presName="sibTrans" presStyleCnt="0"/>
      <dgm:spPr/>
    </dgm:pt>
    <dgm:pt modelId="{1DC1CA3B-4DFD-4DCA-AB9F-C0600776118A}" type="pres">
      <dgm:prSet presAssocID="{097EB342-DE0E-4A79-842E-EA52262CB75B}" presName="composite" presStyleCnt="0"/>
      <dgm:spPr/>
    </dgm:pt>
    <dgm:pt modelId="{D5B686AC-64B1-49F9-96CE-FFEA14B68E33}" type="pres">
      <dgm:prSet presAssocID="{097EB342-DE0E-4A79-842E-EA52262CB75B}" presName="rect1" presStyleLbl="trAlignAcc1" presStyleIdx="1" presStyleCnt="2" custScaleX="141435" custLinFactNeighborX="23685" custLinFactNeighborY="-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2E74E-EF8F-433C-8370-7CDB28953D86}" type="pres">
      <dgm:prSet presAssocID="{097EB342-DE0E-4A79-842E-EA52262CB75B}" presName="rect2" presStyleLbl="fgImgPlace1" presStyleIdx="1" presStyleCnt="2" custLinFactNeighborX="-37550" custLinFactNeighborY="13484"/>
      <dgm:spPr/>
    </dgm:pt>
  </dgm:ptLst>
  <dgm:cxnLst>
    <dgm:cxn modelId="{EE22DC26-B235-41BE-B9B6-232FEDED4030}" type="presOf" srcId="{097EB342-DE0E-4A79-842E-EA52262CB75B}" destId="{D5B686AC-64B1-49F9-96CE-FFEA14B68E33}" srcOrd="0" destOrd="0" presId="urn:microsoft.com/office/officeart/2008/layout/PictureStrips"/>
    <dgm:cxn modelId="{86FA1450-AE77-4AEF-B8B1-E08DC54272F4}" srcId="{DE73EB60-3A6F-445D-975A-EC207A4971C0}" destId="{097EB342-DE0E-4A79-842E-EA52262CB75B}" srcOrd="1" destOrd="0" parTransId="{67CC099A-65C9-413C-9425-EE8730A0F396}" sibTransId="{A55618C5-ECA8-4FB9-9806-A4C41C99BE6B}"/>
    <dgm:cxn modelId="{AC69049C-771F-4D52-B77A-D90BA6E0156B}" srcId="{CC5AF188-B58B-48BF-AB8D-E9ABFD9DE78D}" destId="{4B5042F6-BF08-4C61-992A-895B61E2BA0E}" srcOrd="0" destOrd="0" parTransId="{B894F769-84D8-44D6-A2D2-327BD486460E}" sibTransId="{5738D931-6D52-45E4-ABBB-6E5180ECAC0D}"/>
    <dgm:cxn modelId="{ED6975B9-72DE-4605-8580-1BEE5E016DB1}" type="presOf" srcId="{CC5AF188-B58B-48BF-AB8D-E9ABFD9DE78D}" destId="{FE040531-61DD-4EAA-8295-90C0173FD25F}" srcOrd="0" destOrd="0" presId="urn:microsoft.com/office/officeart/2008/layout/PictureStrips"/>
    <dgm:cxn modelId="{C934A1BF-CB15-49DD-8FE6-FE13470682ED}" type="presOf" srcId="{DE73EB60-3A6F-445D-975A-EC207A4971C0}" destId="{5E92C7AC-5CB8-4981-B14E-E7277EDF5DFF}" srcOrd="0" destOrd="0" presId="urn:microsoft.com/office/officeart/2008/layout/PictureStrips"/>
    <dgm:cxn modelId="{C5AEEBC6-A597-421C-B946-66EA7EBF5F08}" srcId="{DE73EB60-3A6F-445D-975A-EC207A4971C0}" destId="{CC5AF188-B58B-48BF-AB8D-E9ABFD9DE78D}" srcOrd="0" destOrd="0" parTransId="{F22D41A5-0C55-4D99-8A2E-9E58FFA3EAF4}" sibTransId="{49FF371D-6FE5-461A-8F67-D6D391595D8B}"/>
    <dgm:cxn modelId="{2EAC89C7-4C06-41EF-B47E-2B3A44FD360A}" type="presOf" srcId="{4DC64A20-F271-4133-B68F-E213D5679E34}" destId="{D5B686AC-64B1-49F9-96CE-FFEA14B68E33}" srcOrd="0" destOrd="1" presId="urn:microsoft.com/office/officeart/2008/layout/PictureStrips"/>
    <dgm:cxn modelId="{FD6F557B-EC15-45BF-996D-D031FFBDEC8A}" type="presOf" srcId="{4B5042F6-BF08-4C61-992A-895B61E2BA0E}" destId="{FE040531-61DD-4EAA-8295-90C0173FD25F}" srcOrd="0" destOrd="1" presId="urn:microsoft.com/office/officeart/2008/layout/PictureStrips"/>
    <dgm:cxn modelId="{9D10EDAA-1122-4AC5-AE01-56ECBBEC25CC}" srcId="{097EB342-DE0E-4A79-842E-EA52262CB75B}" destId="{4DC64A20-F271-4133-B68F-E213D5679E34}" srcOrd="0" destOrd="0" parTransId="{56749A17-0F9B-43B4-8FFB-8B4E4615BF64}" sibTransId="{E79C8751-7876-47A0-BD60-E6DC092F1B96}"/>
    <dgm:cxn modelId="{82EBDC63-1786-4066-B960-6E2FC2659DAA}" type="presParOf" srcId="{5E92C7AC-5CB8-4981-B14E-E7277EDF5DFF}" destId="{BA71DA7F-FBCC-4699-90B7-30905B5126FA}" srcOrd="0" destOrd="0" presId="urn:microsoft.com/office/officeart/2008/layout/PictureStrips"/>
    <dgm:cxn modelId="{E307C4AB-79CE-40C2-9A1D-30FEE8D9E3A6}" type="presParOf" srcId="{BA71DA7F-FBCC-4699-90B7-30905B5126FA}" destId="{FE040531-61DD-4EAA-8295-90C0173FD25F}" srcOrd="0" destOrd="0" presId="urn:microsoft.com/office/officeart/2008/layout/PictureStrips"/>
    <dgm:cxn modelId="{FF47F00E-BAD8-4CB7-96FD-E6FDBD8164EB}" type="presParOf" srcId="{BA71DA7F-FBCC-4699-90B7-30905B5126FA}" destId="{56390B7E-CD00-4AC1-98FD-34CA27E8EC68}" srcOrd="1" destOrd="0" presId="urn:microsoft.com/office/officeart/2008/layout/PictureStrips"/>
    <dgm:cxn modelId="{BA202F64-7ECE-4F28-AAEA-A51637F09FEE}" type="presParOf" srcId="{5E92C7AC-5CB8-4981-B14E-E7277EDF5DFF}" destId="{3E22248A-0BF1-4EB0-B98E-3E53E2E7FFDD}" srcOrd="1" destOrd="0" presId="urn:microsoft.com/office/officeart/2008/layout/PictureStrips"/>
    <dgm:cxn modelId="{3DFF1211-3904-43F9-B328-97EA00A86AF2}" type="presParOf" srcId="{5E92C7AC-5CB8-4981-B14E-E7277EDF5DFF}" destId="{1DC1CA3B-4DFD-4DCA-AB9F-C0600776118A}" srcOrd="2" destOrd="0" presId="urn:microsoft.com/office/officeart/2008/layout/PictureStrips"/>
    <dgm:cxn modelId="{829345D9-77F4-43BC-AE55-C7136E343728}" type="presParOf" srcId="{1DC1CA3B-4DFD-4DCA-AB9F-C0600776118A}" destId="{D5B686AC-64B1-49F9-96CE-FFEA14B68E33}" srcOrd="0" destOrd="0" presId="urn:microsoft.com/office/officeart/2008/layout/PictureStrips"/>
    <dgm:cxn modelId="{EC4FD6FE-EA8C-4ABE-A96B-6C3117DA4712}" type="presParOf" srcId="{1DC1CA3B-4DFD-4DCA-AB9F-C0600776118A}" destId="{83B2E74E-EF8F-433C-8370-7CDB28953D86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84B216-DDA2-4446-BB6B-2C23660C5634}">
      <dsp:nvSpPr>
        <dsp:cNvPr id="0" name=""/>
        <dsp:cNvSpPr/>
      </dsp:nvSpPr>
      <dsp:spPr>
        <a:xfrm>
          <a:off x="-3497190" y="-537612"/>
          <a:ext cx="4169486" cy="4169486"/>
        </a:xfrm>
        <a:prstGeom prst="blockArc">
          <a:avLst>
            <a:gd name="adj1" fmla="val 18900000"/>
            <a:gd name="adj2" fmla="val 2700000"/>
            <a:gd name="adj3" fmla="val 518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2FE2C-09AE-4EBA-ACD5-5F3E1A10EE21}">
      <dsp:nvSpPr>
        <dsp:cNvPr id="0" name=""/>
        <dsp:cNvSpPr/>
      </dsp:nvSpPr>
      <dsp:spPr>
        <a:xfrm>
          <a:off x="251918" y="162943"/>
          <a:ext cx="5892708" cy="3257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57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Льготная ставка арендной платы</a:t>
          </a:r>
        </a:p>
      </dsp:txBody>
      <dsp:txXfrm>
        <a:off x="251918" y="162943"/>
        <a:ext cx="5892708" cy="325763"/>
      </dsp:txXfrm>
    </dsp:sp>
    <dsp:sp modelId="{94C9698D-AA38-4BBE-945D-B55F93DADE03}">
      <dsp:nvSpPr>
        <dsp:cNvPr id="0" name=""/>
        <dsp:cNvSpPr/>
      </dsp:nvSpPr>
      <dsp:spPr>
        <a:xfrm>
          <a:off x="48315" y="122223"/>
          <a:ext cx="407204" cy="4072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E57545-D8BA-4BE8-AA78-4DABAB9345D6}">
      <dsp:nvSpPr>
        <dsp:cNvPr id="0" name=""/>
        <dsp:cNvSpPr/>
      </dsp:nvSpPr>
      <dsp:spPr>
        <a:xfrm>
          <a:off x="519881" y="651527"/>
          <a:ext cx="5624745" cy="3257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57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Торги только среди субъектов МСП и самозанятых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9881" y="651527"/>
        <a:ext cx="5624745" cy="325763"/>
      </dsp:txXfrm>
    </dsp:sp>
    <dsp:sp modelId="{910CB2F6-1A3A-4B03-8B56-1CF6A71C149D}">
      <dsp:nvSpPr>
        <dsp:cNvPr id="0" name=""/>
        <dsp:cNvSpPr/>
      </dsp:nvSpPr>
      <dsp:spPr>
        <a:xfrm>
          <a:off x="316278" y="610807"/>
          <a:ext cx="407204" cy="4072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E2CBB3C-6ED3-4723-B70D-7B281C879165}">
      <dsp:nvSpPr>
        <dsp:cNvPr id="0" name=""/>
        <dsp:cNvSpPr/>
      </dsp:nvSpPr>
      <dsp:spPr>
        <a:xfrm>
          <a:off x="642413" y="1140111"/>
          <a:ext cx="5502212" cy="3257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57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Без посредников напрямую у собственника</a:t>
          </a:r>
        </a:p>
      </dsp:txBody>
      <dsp:txXfrm>
        <a:off x="642413" y="1140111"/>
        <a:ext cx="5502212" cy="325763"/>
      </dsp:txXfrm>
    </dsp:sp>
    <dsp:sp modelId="{88244804-5C7E-45AA-8721-6F205762C715}">
      <dsp:nvSpPr>
        <dsp:cNvPr id="0" name=""/>
        <dsp:cNvSpPr/>
      </dsp:nvSpPr>
      <dsp:spPr>
        <a:xfrm>
          <a:off x="438811" y="1099390"/>
          <a:ext cx="407204" cy="4072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F5A1C8-F531-4C1C-935F-8BF1361A5EEB}">
      <dsp:nvSpPr>
        <dsp:cNvPr id="0" name=""/>
        <dsp:cNvSpPr/>
      </dsp:nvSpPr>
      <dsp:spPr>
        <a:xfrm>
          <a:off x="642413" y="1628385"/>
          <a:ext cx="5502212" cy="3257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57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выкупа имущества в случаях, установленных законом</a:t>
          </a:r>
        </a:p>
      </dsp:txBody>
      <dsp:txXfrm>
        <a:off x="642413" y="1628385"/>
        <a:ext cx="5502212" cy="325763"/>
      </dsp:txXfrm>
    </dsp:sp>
    <dsp:sp modelId="{0958E18A-A99C-409E-9EE3-0A9A95083E9E}">
      <dsp:nvSpPr>
        <dsp:cNvPr id="0" name=""/>
        <dsp:cNvSpPr/>
      </dsp:nvSpPr>
      <dsp:spPr>
        <a:xfrm>
          <a:off x="438811" y="1587665"/>
          <a:ext cx="407204" cy="4072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2210A6-5FC5-467F-80C4-F5848C40DDB4}">
      <dsp:nvSpPr>
        <dsp:cNvPr id="0" name=""/>
        <dsp:cNvSpPr/>
      </dsp:nvSpPr>
      <dsp:spPr>
        <a:xfrm>
          <a:off x="519881" y="2116969"/>
          <a:ext cx="5624745" cy="3257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57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Аренда на длительный срок (от 5 лет)</a:t>
          </a:r>
        </a:p>
      </dsp:txBody>
      <dsp:txXfrm>
        <a:off x="519881" y="2116969"/>
        <a:ext cx="5624745" cy="325763"/>
      </dsp:txXfrm>
    </dsp:sp>
    <dsp:sp modelId="{AD592B68-B7E1-4B87-A7A2-C70C0A616100}">
      <dsp:nvSpPr>
        <dsp:cNvPr id="0" name=""/>
        <dsp:cNvSpPr/>
      </dsp:nvSpPr>
      <dsp:spPr>
        <a:xfrm>
          <a:off x="316278" y="2076249"/>
          <a:ext cx="407204" cy="4072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25EA06-7EA1-417D-A4ED-FB05E4AECFE7}">
      <dsp:nvSpPr>
        <dsp:cNvPr id="0" name=""/>
        <dsp:cNvSpPr/>
      </dsp:nvSpPr>
      <dsp:spPr>
        <a:xfrm>
          <a:off x="251918" y="2605553"/>
          <a:ext cx="5892708" cy="3257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57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Фиксированная цена договора</a:t>
          </a:r>
        </a:p>
      </dsp:txBody>
      <dsp:txXfrm>
        <a:off x="251918" y="2605553"/>
        <a:ext cx="5892708" cy="325763"/>
      </dsp:txXfrm>
    </dsp:sp>
    <dsp:sp modelId="{8754306A-9529-4454-9E9B-94CE71F69B02}">
      <dsp:nvSpPr>
        <dsp:cNvPr id="0" name=""/>
        <dsp:cNvSpPr/>
      </dsp:nvSpPr>
      <dsp:spPr>
        <a:xfrm>
          <a:off x="48315" y="2564832"/>
          <a:ext cx="407204" cy="4072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040531-61DD-4EAA-8295-90C0173FD25F}">
      <dsp:nvSpPr>
        <dsp:cNvPr id="0" name=""/>
        <dsp:cNvSpPr/>
      </dsp:nvSpPr>
      <dsp:spPr>
        <a:xfrm>
          <a:off x="142880" y="304592"/>
          <a:ext cx="5787725" cy="127879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171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Требования к предпринимателям: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отнесение к субъектам МСП (Единый реестр субъектов МСП) или регистрация в качестве самозанятого гражданина</a:t>
          </a:r>
        </a:p>
      </dsp:txBody>
      <dsp:txXfrm>
        <a:off x="142880" y="304592"/>
        <a:ext cx="5787725" cy="1278795"/>
      </dsp:txXfrm>
    </dsp:sp>
    <dsp:sp modelId="{56390B7E-CD00-4AC1-98FD-34CA27E8EC68}">
      <dsp:nvSpPr>
        <dsp:cNvPr id="0" name=""/>
        <dsp:cNvSpPr/>
      </dsp:nvSpPr>
      <dsp:spPr>
        <a:xfrm>
          <a:off x="0" y="229328"/>
          <a:ext cx="895156" cy="1342735"/>
        </a:xfrm>
        <a:prstGeom prst="rect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5B686AC-64B1-49F9-96CE-FFEA14B68E33}">
      <dsp:nvSpPr>
        <dsp:cNvPr id="0" name=""/>
        <dsp:cNvSpPr/>
      </dsp:nvSpPr>
      <dsp:spPr>
        <a:xfrm>
          <a:off x="1207394" y="1814285"/>
          <a:ext cx="5787725" cy="127879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171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5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5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Сроки предоставления имущества: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от одного дня до двух месяцев</a:t>
          </a:r>
        </a:p>
      </dsp:txBody>
      <dsp:txXfrm>
        <a:off x="1207394" y="1814285"/>
        <a:ext cx="5787725" cy="1278795"/>
      </dsp:txXfrm>
    </dsp:sp>
    <dsp:sp modelId="{83B2E74E-EF8F-433C-8370-7CDB28953D86}">
      <dsp:nvSpPr>
        <dsp:cNvPr id="0" name=""/>
        <dsp:cNvSpPr/>
      </dsp:nvSpPr>
      <dsp:spPr>
        <a:xfrm>
          <a:off x="944849" y="1777369"/>
          <a:ext cx="895156" cy="1342735"/>
        </a:xfrm>
        <a:prstGeom prst="rect">
          <a:avLst/>
        </a:prstGeom>
        <a:solidFill>
          <a:schemeClr val="accent3">
            <a:tint val="50000"/>
            <a:hueOff val="6446682"/>
            <a:satOff val="2482"/>
            <a:lumOff val="1376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706904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44735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1335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331116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45720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800"/>
            </a:lvl1pPr>
            <a:lvl2pPr lvl="1">
              <a:spcBef>
                <a:spcPts val="0"/>
              </a:spcBef>
              <a:buSzPct val="100000"/>
              <a:defRPr sz="2800"/>
            </a:lvl2pPr>
            <a:lvl3pPr lvl="2">
              <a:spcBef>
                <a:spcPts val="0"/>
              </a:spcBef>
              <a:buSzPct val="100000"/>
              <a:defRPr sz="2800"/>
            </a:lvl3pPr>
            <a:lvl4pPr lvl="3">
              <a:spcBef>
                <a:spcPts val="0"/>
              </a:spcBef>
              <a:buSzPct val="100000"/>
              <a:defRPr sz="2800"/>
            </a:lvl4pPr>
            <a:lvl5pPr lvl="4">
              <a:spcBef>
                <a:spcPts val="0"/>
              </a:spcBef>
              <a:buSzPct val="100000"/>
              <a:defRPr sz="2800"/>
            </a:lvl5pPr>
            <a:lvl6pPr lvl="5">
              <a:spcBef>
                <a:spcPts val="0"/>
              </a:spcBef>
              <a:buSzPct val="100000"/>
              <a:defRPr sz="2800"/>
            </a:lvl6pPr>
            <a:lvl7pPr lvl="6">
              <a:spcBef>
                <a:spcPts val="0"/>
              </a:spcBef>
              <a:buSzPct val="100000"/>
              <a:defRPr sz="2800"/>
            </a:lvl7pPr>
            <a:lvl8pPr lvl="7">
              <a:spcBef>
                <a:spcPts val="0"/>
              </a:spcBef>
              <a:buSzPct val="100000"/>
              <a:defRPr sz="2800"/>
            </a:lvl8pPr>
            <a:lvl9pPr lvl="8">
              <a:spcBef>
                <a:spcPts val="0"/>
              </a:spcBef>
              <a:buSzPct val="100000"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71" name="Shape 71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72" name="Shape 72"/>
          <p:cNvSpPr/>
          <p:nvPr/>
        </p:nvSpPr>
        <p:spPr>
          <a:xfrm>
            <a:off x="0" y="500625"/>
            <a:ext cx="2472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142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114454"/>
              </a:buClr>
              <a:buSzPct val="100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6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3.sv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diagramLayout" Target="../diagrams/layout2.xml"/><Relationship Id="rId12" Type="http://schemas.openxmlformats.org/officeDocument/2006/relationships/image" Target="../media/image7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11" Type="http://schemas.openxmlformats.org/officeDocument/2006/relationships/image" Target="../media/image4.png"/><Relationship Id="rId5" Type="http://schemas.openxmlformats.org/officeDocument/2006/relationships/image" Target="../media/image5.svg"/><Relationship Id="rId10" Type="http://schemas.microsoft.com/office/2007/relationships/diagramDrawing" Target="../diagrams/drawing2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2.xml"/><Relationship Id="rId1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inezhye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hyperlink" Target="mailto:kumipin@yandex.ru" TargetMode="External"/><Relationship Id="rId7" Type="http://schemas.openxmlformats.org/officeDocument/2006/relationships/image" Target="../media/image10.png"/><Relationship Id="rId12" Type="http://schemas.openxmlformats.org/officeDocument/2006/relationships/image" Target="../media/image2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../media/image20.svg"/><Relationship Id="rId4" Type="http://schemas.openxmlformats.org/officeDocument/2006/relationships/hyperlink" Target="http://pinezhye.ru/" TargetMode="Externa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1200048" y="1707654"/>
            <a:ext cx="7272808" cy="3620937"/>
          </a:xfrm>
        </p:spPr>
        <p:txBody>
          <a:bodyPr>
            <a:normAutofit/>
          </a:bodyPr>
          <a:lstStyle/>
          <a:p>
            <a:endParaRPr lang="ru-RU" dirty="0">
              <a:latin typeface="Arial Black" panose="020B0A04020102020204" pitchFamily="34" charset="0"/>
            </a:endParaRPr>
          </a:p>
          <a:p>
            <a:pPr>
              <a:lnSpc>
                <a:spcPts val="3080"/>
              </a:lnSpc>
            </a:pPr>
            <a:r>
              <a:rPr lang="ru-R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Презентация (</a:t>
            </a:r>
            <a:r>
              <a:rPr lang="ru-R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роуд-шоу</a:t>
            </a:r>
            <a:r>
              <a:rPr lang="ru-R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) объектов,  включенных в перечни муниципального имущества предназначенного для субъектов МСП и </a:t>
            </a:r>
            <a:r>
              <a:rPr lang="ru-R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самозанятых</a:t>
            </a:r>
            <a:r>
              <a:rPr lang="ru-R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 граждан</a:t>
            </a:r>
          </a:p>
          <a:p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46011"/>
            <a:ext cx="8316416" cy="734589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Администрация муниципального образования</a:t>
            </a:r>
            <a:b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Пинежский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муниципальный район» Архангельской области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Пинежский р-н_герб_Ри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124746"/>
            <a:ext cx="888944" cy="10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1115616" y="530725"/>
            <a:ext cx="3543091" cy="1028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Преимущества работы с органами местного самоуправления</a:t>
            </a:r>
            <a:endParaRPr lang="en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A1468295-1D72-4DC6-BBDD-3C72C7353124}"/>
              </a:ext>
            </a:extLst>
          </p:cNvPr>
          <p:cNvSpPr txBox="1">
            <a:spLocks/>
          </p:cNvSpPr>
          <p:nvPr/>
        </p:nvSpPr>
        <p:spPr>
          <a:xfrm>
            <a:off x="-468560" y="1235"/>
            <a:ext cx="9301357" cy="3790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Администрация муниципального образования  «Пинежский муниципальный район» Архангельской области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" descr="Пинежский р-н_герб_Рис">
            <a:extLst>
              <a:ext uri="{FF2B5EF4-FFF2-40B4-BE49-F238E27FC236}">
                <a16:creationId xmlns:a16="http://schemas.microsoft.com/office/drawing/2014/main" xmlns="" id="{B0EAD9E1-67CF-4F0A-B11B-ED22CAD1F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9094" y="124746"/>
            <a:ext cx="768233" cy="869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Диаграмма с подъемом контур">
            <a:extLst>
              <a:ext uri="{FF2B5EF4-FFF2-40B4-BE49-F238E27FC236}">
                <a16:creationId xmlns:a16="http://schemas.microsoft.com/office/drawing/2014/main" xmlns="" id="{071AEE82-8585-4046-8DE9-47FFC58EBC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23528" y="797572"/>
            <a:ext cx="561941" cy="5619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xmlns="" id="{E3D5A7BA-A1A4-4EDD-8E3A-04F3F9B442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572087270"/>
              </p:ext>
            </p:extLst>
          </p:nvPr>
        </p:nvGraphicFramePr>
        <p:xfrm>
          <a:off x="2732830" y="1923678"/>
          <a:ext cx="6184497" cy="3094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4013A42-3A73-4BE6-9DAB-8B4E468EF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14" y="2783527"/>
            <a:ext cx="1944216" cy="1374562"/>
          </a:xfrm>
        </p:spPr>
        <p:txBody>
          <a:bodyPr/>
          <a:lstStyle/>
          <a:p>
            <a:pPr algn="ctr">
              <a:buNone/>
            </a:pPr>
            <a:r>
              <a:rPr lang="ru-RU" sz="1500" dirty="0">
                <a:latin typeface="Arial Black" panose="020B0A04020102020204" pitchFamily="34" charset="0"/>
              </a:rPr>
              <a:t>10  свободных объектов для МСП и самозанятых граждан</a:t>
            </a:r>
          </a:p>
          <a:p>
            <a:pPr algn="ctr"/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xmlns="" val="278098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1115616" y="530725"/>
            <a:ext cx="3543091" cy="1028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dirty="0"/>
              <a:t>Порядок оказания имущественной поддержки</a:t>
            </a:r>
            <a:endParaRPr lang="en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A1468295-1D72-4DC6-BBDD-3C72C7353124}"/>
              </a:ext>
            </a:extLst>
          </p:cNvPr>
          <p:cNvSpPr txBox="1">
            <a:spLocks/>
          </p:cNvSpPr>
          <p:nvPr/>
        </p:nvSpPr>
        <p:spPr>
          <a:xfrm>
            <a:off x="-468560" y="1235"/>
            <a:ext cx="9301357" cy="3790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Администрация муниципального образования  «Пинежский муниципальный район» Архангельской области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" descr="Пинежский р-н_герб_Рис">
            <a:extLst>
              <a:ext uri="{FF2B5EF4-FFF2-40B4-BE49-F238E27FC236}">
                <a16:creationId xmlns:a16="http://schemas.microsoft.com/office/drawing/2014/main" xmlns="" id="{B0EAD9E1-67CF-4F0A-B11B-ED22CAD1F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9094" y="124746"/>
            <a:ext cx="768233" cy="869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Знак одобрения контур">
            <a:extLst>
              <a:ext uri="{FF2B5EF4-FFF2-40B4-BE49-F238E27FC236}">
                <a16:creationId xmlns:a16="http://schemas.microsoft.com/office/drawing/2014/main" xmlns="" id="{D8C2E4BA-2559-4A5A-B0E8-DFB689CBA8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5536" y="760706"/>
            <a:ext cx="576064" cy="576064"/>
          </a:xfrm>
          <a:prstGeom prst="rect">
            <a:avLst/>
          </a:prstGeom>
        </p:spPr>
      </p:pic>
      <p:graphicFrame>
        <p:nvGraphicFramePr>
          <p:cNvPr id="9" name="Содержимое 4">
            <a:extLst>
              <a:ext uri="{FF2B5EF4-FFF2-40B4-BE49-F238E27FC236}">
                <a16:creationId xmlns:a16="http://schemas.microsoft.com/office/drawing/2014/main" xmlns="" id="{95BB8760-5BA5-4F5A-A0D6-F7757AED77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9921722"/>
              </p:ext>
            </p:extLst>
          </p:nvPr>
        </p:nvGraphicFramePr>
        <p:xfrm>
          <a:off x="1403648" y="1709914"/>
          <a:ext cx="6995120" cy="3120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7" name="Рисунок 6" descr="Буфер обмена со сплошной заливкой">
            <a:extLst>
              <a:ext uri="{FF2B5EF4-FFF2-40B4-BE49-F238E27FC236}">
                <a16:creationId xmlns:a16="http://schemas.microsoft.com/office/drawing/2014/main" xmlns="" id="{B986596C-7D23-4870-A056-B1398B7EB10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384029" y="2114550"/>
            <a:ext cx="914400" cy="914400"/>
          </a:xfrm>
          <a:prstGeom prst="rect">
            <a:avLst/>
          </a:prstGeom>
        </p:spPr>
      </p:pic>
      <p:pic>
        <p:nvPicPr>
          <p:cNvPr id="10" name="Рисунок 9" descr="Песочные часы 90% со сплошной заливкой">
            <a:extLst>
              <a:ext uri="{FF2B5EF4-FFF2-40B4-BE49-F238E27FC236}">
                <a16:creationId xmlns:a16="http://schemas.microsoft.com/office/drawing/2014/main" xmlns="" id="{3E16DAA5-9BD8-4169-A092-1BABDE30F4B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2330402" y="3726318"/>
            <a:ext cx="917903" cy="91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9359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9D555DEA-CD79-4169-A0E9-4E77D0C01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212" y="267494"/>
            <a:ext cx="8229600" cy="519599"/>
          </a:xfrm>
        </p:spPr>
        <p:txBody>
          <a:bodyPr/>
          <a:lstStyle/>
          <a:p>
            <a:pPr>
              <a:lnSpc>
                <a:spcPts val="266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имущественной поддержке содержится на официальном сайте администрации МО «Пинежский район» -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http://pinezhye.ru/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DD23659-C44F-4B63-BE5B-9EA98DD58C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-20" b="28553"/>
          <a:stretch/>
        </p:blipFill>
        <p:spPr>
          <a:xfrm>
            <a:off x="288432" y="1347614"/>
            <a:ext cx="8783160" cy="3219822"/>
          </a:xfrm>
          <a:prstGeom prst="rect">
            <a:avLst/>
          </a:prstGeom>
        </p:spPr>
      </p:pic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1E82A0F7-4E8E-48EB-8FD3-F78978B725E9}"/>
              </a:ext>
            </a:extLst>
          </p:cNvPr>
          <p:cNvSpPr/>
          <p:nvPr/>
        </p:nvSpPr>
        <p:spPr>
          <a:xfrm>
            <a:off x="3887924" y="3507854"/>
            <a:ext cx="1368152" cy="576064"/>
          </a:xfrm>
          <a:prstGeom prst="ellipse">
            <a:avLst/>
          </a:prstGeom>
          <a:noFill/>
          <a:ln w="3175">
            <a:solidFill>
              <a:srgbClr val="FF21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375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1115616" y="530725"/>
            <a:ext cx="3543091" cy="1028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для субъектов МСП и самозанятых граждан</a:t>
            </a:r>
            <a:endParaRPr lang="en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A1468295-1D72-4DC6-BBDD-3C72C7353124}"/>
              </a:ext>
            </a:extLst>
          </p:cNvPr>
          <p:cNvSpPr txBox="1">
            <a:spLocks/>
          </p:cNvSpPr>
          <p:nvPr/>
        </p:nvSpPr>
        <p:spPr>
          <a:xfrm>
            <a:off x="-468560" y="1235"/>
            <a:ext cx="9301357" cy="3790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Администрация муниципального образования  «Пинежский муниципальный район» Архангельской области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" descr="Пинежский р-н_герб_Рис">
            <a:extLst>
              <a:ext uri="{FF2B5EF4-FFF2-40B4-BE49-F238E27FC236}">
                <a16:creationId xmlns:a16="http://schemas.microsoft.com/office/drawing/2014/main" xmlns="" id="{B0EAD9E1-67CF-4F0A-B11B-ED22CAD1F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9094" y="124746"/>
            <a:ext cx="768233" cy="869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Конюшня контур">
            <a:extLst>
              <a:ext uri="{FF2B5EF4-FFF2-40B4-BE49-F238E27FC236}">
                <a16:creationId xmlns:a16="http://schemas.microsoft.com/office/drawing/2014/main" xmlns="" id="{57009C7F-85DE-4AFC-B3E9-A66AE5BEBF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23528" y="752688"/>
            <a:ext cx="584774" cy="584774"/>
          </a:xfrm>
          <a:prstGeom prst="rect">
            <a:avLst/>
          </a:prstGeom>
        </p:spPr>
      </p:pic>
      <p:sp>
        <p:nvSpPr>
          <p:cNvPr id="14" name="Текст 2">
            <a:extLst>
              <a:ext uri="{FF2B5EF4-FFF2-40B4-BE49-F238E27FC236}">
                <a16:creationId xmlns:a16="http://schemas.microsoft.com/office/drawing/2014/main" xmlns="" id="{3DD1176C-F072-42C8-8A8B-946829342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99" y="1709914"/>
            <a:ext cx="2006507" cy="2376264"/>
          </a:xfrm>
        </p:spPr>
        <p:txBody>
          <a:bodyPr/>
          <a:lstStyle/>
          <a:p>
            <a:pPr indent="180000" algn="just"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Архангельская область,  Пинежский район, дер. </a:t>
            </a:r>
            <a:r>
              <a:rPr lang="ru-RU" sz="12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Кобелево</a:t>
            </a: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д.54 </a:t>
            </a:r>
          </a:p>
          <a:p>
            <a:pPr indent="180000" algn="just"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Нежилое помещение №3(пом.8-10), здание деревянное </a:t>
            </a:r>
            <a:endParaRPr lang="ru-RU" sz="12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000" algn="just">
              <a:buNone/>
            </a:pP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30 кв.м.</a:t>
            </a: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000" algn="just"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постройки: 1988</a:t>
            </a:r>
          </a:p>
          <a:p>
            <a:pPr indent="180000" algn="just">
              <a:buNone/>
            </a:pP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xmlns="" id="{AE92977D-ABEE-47C8-8777-4FF55653C1CB}"/>
              </a:ext>
            </a:extLst>
          </p:cNvPr>
          <p:cNvSpPr txBox="1">
            <a:spLocks/>
          </p:cNvSpPr>
          <p:nvPr/>
        </p:nvSpPr>
        <p:spPr>
          <a:xfrm>
            <a:off x="3707905" y="1577130"/>
            <a:ext cx="2006507" cy="23762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▪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▫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Архангельская область, Пинежский район, </a:t>
            </a:r>
            <a:b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дер. </a:t>
            </a:r>
            <a:r>
              <a:rPr lang="ru-RU" sz="12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Еркино,ул</a:t>
            </a: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Новая д.39</a:t>
            </a:r>
          </a:p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столовой одноэтажное нежилое, здание деревянное </a:t>
            </a:r>
            <a:endParaRPr lang="ru-RU" sz="12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000" algn="just">
              <a:buFont typeface="Nixie One"/>
              <a:buNone/>
            </a:pP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100 кв.м.</a:t>
            </a: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постройки: 1955 </a:t>
            </a:r>
          </a:p>
          <a:p>
            <a:pPr indent="180000" algn="just">
              <a:buFont typeface="Nixie One"/>
              <a:buNone/>
            </a:pP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xmlns="" id="{4016DA20-8F44-4DE4-B9F8-0E3902D68C73}"/>
              </a:ext>
            </a:extLst>
          </p:cNvPr>
          <p:cNvSpPr txBox="1">
            <a:spLocks/>
          </p:cNvSpPr>
          <p:nvPr/>
        </p:nvSpPr>
        <p:spPr>
          <a:xfrm>
            <a:off x="6813609" y="1577130"/>
            <a:ext cx="2006507" cy="23762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▪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▫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Архангельская область, Пинежский район, </a:t>
            </a:r>
            <a:b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дер. </a:t>
            </a:r>
            <a:r>
              <a:rPr lang="ru-RU" sz="12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Шардонемь</a:t>
            </a: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ул. Центральная, д.123, </a:t>
            </a:r>
          </a:p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Помещение школы, этаж:2, здание </a:t>
            </a: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деревянное</a:t>
            </a:r>
          </a:p>
          <a:p>
            <a:pPr indent="180000" algn="just">
              <a:buFont typeface="Nixie One"/>
              <a:buNone/>
            </a:pP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1236,9 кв.м.</a:t>
            </a: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постройки:1953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xmlns="" id="{967D2F49-47D3-4438-B4DE-5B59022FE800}"/>
              </a:ext>
            </a:extLst>
          </p:cNvPr>
          <p:cNvSpPr txBox="1">
            <a:spLocks/>
          </p:cNvSpPr>
          <p:nvPr/>
        </p:nvSpPr>
        <p:spPr>
          <a:xfrm>
            <a:off x="683569" y="3363838"/>
            <a:ext cx="2088231" cy="17796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▪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▫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Архангельская область, Пинежский район, </a:t>
            </a:r>
            <a:b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дер. </a:t>
            </a:r>
            <a:r>
              <a:rPr lang="ru-RU" sz="12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Шотова</a:t>
            </a: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ул. Черногорская, д.29</a:t>
            </a:r>
          </a:p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Нежилое помещение (пом.5-7), этаж:1, здание </a:t>
            </a: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деревянное</a:t>
            </a:r>
          </a:p>
          <a:p>
            <a:pPr indent="180000" algn="just">
              <a:buFont typeface="Nixie One"/>
              <a:buNone/>
            </a:pP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 35,4 кв.м.</a:t>
            </a: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постройки: 1953</a:t>
            </a:r>
          </a:p>
          <a:p>
            <a:pPr indent="180000" algn="just">
              <a:buFont typeface="Nixie One"/>
              <a:buNone/>
            </a:pP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xmlns="" id="{393C349E-7434-48CB-873D-533E474DFE47}"/>
              </a:ext>
            </a:extLst>
          </p:cNvPr>
          <p:cNvSpPr txBox="1">
            <a:spLocks/>
          </p:cNvSpPr>
          <p:nvPr/>
        </p:nvSpPr>
        <p:spPr>
          <a:xfrm>
            <a:off x="6948264" y="3402488"/>
            <a:ext cx="2016224" cy="17410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▪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▫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Архангельская область, Пинежский район, пос. Таежный, д.8а </a:t>
            </a:r>
          </a:p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школы, нежилое, этаж: 2, здание кирпичное </a:t>
            </a:r>
            <a:endParaRPr lang="ru-RU" sz="12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000" algn="just">
              <a:buFont typeface="Nixie One"/>
              <a:buNone/>
            </a:pP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853,7 кв.м.</a:t>
            </a: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постройки: 1976</a:t>
            </a:r>
          </a:p>
          <a:p>
            <a:pPr indent="180000">
              <a:buFont typeface="Nixie One"/>
              <a:buNone/>
            </a:pP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Текст 2">
            <a:extLst>
              <a:ext uri="{FF2B5EF4-FFF2-40B4-BE49-F238E27FC236}">
                <a16:creationId xmlns:a16="http://schemas.microsoft.com/office/drawing/2014/main" xmlns="" id="{967D2F49-47D3-4438-B4DE-5B59022FE800}"/>
              </a:ext>
            </a:extLst>
          </p:cNvPr>
          <p:cNvSpPr txBox="1">
            <a:spLocks/>
          </p:cNvSpPr>
          <p:nvPr/>
        </p:nvSpPr>
        <p:spPr>
          <a:xfrm flipH="1">
            <a:off x="3635896" y="3435846"/>
            <a:ext cx="2448272" cy="17076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▪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▫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Архангельская область, Пинежский район, </a:t>
            </a:r>
            <a:b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дер. </a:t>
            </a:r>
            <a:r>
              <a:rPr lang="ru-RU" sz="12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Шотова</a:t>
            </a: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ул. Черногорская, д.29</a:t>
            </a:r>
          </a:p>
          <a:p>
            <a:pPr indent="180000" algn="just">
              <a:buFont typeface="Nixie One"/>
              <a:buNone/>
            </a:pP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Помещение школы, этаж:2, </a:t>
            </a: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</a:t>
            </a: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деревянное</a:t>
            </a:r>
          </a:p>
          <a:p>
            <a:pPr indent="180000" algn="just">
              <a:buFont typeface="Nixie One"/>
              <a:buNone/>
            </a:pPr>
            <a:r>
              <a:rPr lang="ru-RU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 616,7 кв.м.</a:t>
            </a: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000" algn="just">
              <a:buFont typeface="Nixie One"/>
              <a:buNone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постройки: 1953</a:t>
            </a:r>
          </a:p>
          <a:p>
            <a:pPr indent="180000" algn="just">
              <a:buFont typeface="Nixie One"/>
              <a:buNone/>
            </a:pPr>
            <a:endParaRPr lang="ru-RU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07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1115616" y="530725"/>
            <a:ext cx="3543091" cy="1028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для субъектов МСП и самозанятых граждан</a:t>
            </a:r>
            <a:endParaRPr lang="en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A1468295-1D72-4DC6-BBDD-3C72C7353124}"/>
              </a:ext>
            </a:extLst>
          </p:cNvPr>
          <p:cNvSpPr txBox="1">
            <a:spLocks/>
          </p:cNvSpPr>
          <p:nvPr/>
        </p:nvSpPr>
        <p:spPr>
          <a:xfrm>
            <a:off x="-468560" y="1235"/>
            <a:ext cx="9301357" cy="3790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Администрация муниципального образования  «Пинежский муниципальный район» Архангельской области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" descr="Пинежский р-н_герб_Рис">
            <a:extLst>
              <a:ext uri="{FF2B5EF4-FFF2-40B4-BE49-F238E27FC236}">
                <a16:creationId xmlns:a16="http://schemas.microsoft.com/office/drawing/2014/main" xmlns="" id="{B0EAD9E1-67CF-4F0A-B11B-ED22CAD1F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9094" y="124746"/>
            <a:ext cx="768233" cy="869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Текст 2">
            <a:extLst>
              <a:ext uri="{FF2B5EF4-FFF2-40B4-BE49-F238E27FC236}">
                <a16:creationId xmlns:a16="http://schemas.microsoft.com/office/drawing/2014/main" xmlns="" id="{3DD1176C-F072-42C8-8A8B-946829342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24" y="1559425"/>
            <a:ext cx="8447503" cy="3584075"/>
          </a:xfrm>
        </p:spPr>
        <p:txBody>
          <a:bodyPr numCol="2" spcCol="360000"/>
          <a:lstStyle/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1. Земельный участок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Местоположение установлено относительно ориентира, расположенного за пределами участка. Ориентир жилой дом. Участок находится примерно в 300 метрах от ориентира по направлению на север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Почтовый адрес ориентира: Архангельская область, Пинежский район,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пос.Новый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Путь, д.13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кадастровый номер: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29:14:050303:517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площадь - 35000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2. Земельный участок</a:t>
            </a:r>
          </a:p>
          <a:p>
            <a:pPr>
              <a:lnSpc>
                <a:spcPct val="110000"/>
              </a:lnSpc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адрес: установлено примерно в 52 м по направлению на северо-запад от ориентира (здание), расположенного за пределами участка,</a:t>
            </a:r>
          </a:p>
          <a:p>
            <a:pPr>
              <a:lnSpc>
                <a:spcPct val="110000"/>
              </a:lnSpc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адрес ориентира: Архангельская обл., р-н Пинежский, с. Карпогоры, ул. Фёдора Абрамова, д. 51а,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кадастровый номер: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29:14:050303:517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площадь - 2558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3. Земельный участок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адрес: установлено примерно в 58 м по направлению на юго-запад от ориентира (здание), расположенного за пределами участка, 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адрес ориентира: Архангельская обл., р-н Пинежский, с. Карпогоры, ул. Фёдора Абрамова, д. 51а, 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кадастровый номер: 29:14:050303:518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площадь - 1296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4. Земельный участок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адрес: установлено примерно в 20 м по направлению на юго-запад от ориентира (здание), расположенного за пределами участка, 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адрес ориентира: Архангельская обл., р-н Пинежский, с. Карпогоры, ул. Фёдора Абрамова, д. 51а,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кадастровый номер: 29:14:050303:519, 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площадь - 1598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Дорога со сплошной заливкой">
            <a:extLst>
              <a:ext uri="{FF2B5EF4-FFF2-40B4-BE49-F238E27FC236}">
                <a16:creationId xmlns:a16="http://schemas.microsoft.com/office/drawing/2014/main" xmlns="" id="{6B676D4B-87B3-4FA2-A21D-4359B8FBAE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23528" y="719580"/>
            <a:ext cx="675484" cy="67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135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09036707-D2E5-4529-AC28-868129247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560" y="483518"/>
            <a:ext cx="8229600" cy="519599"/>
          </a:xfrm>
        </p:spPr>
        <p:txBody>
          <a:bodyPr/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Контактные данные ответственных лиц</a:t>
            </a: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39CE5E2E-D3B4-4BBA-B7E8-69C9DF475B04}"/>
              </a:ext>
            </a:extLst>
          </p:cNvPr>
          <p:cNvSpPr txBox="1">
            <a:spLocks/>
          </p:cNvSpPr>
          <p:nvPr/>
        </p:nvSpPr>
        <p:spPr>
          <a:xfrm>
            <a:off x="-540568" y="0"/>
            <a:ext cx="9301357" cy="3790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Администрация муниципального образования  «Пинежский муниципальный район» Архангельской области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Пинежский р-н_герб_Рис">
            <a:extLst>
              <a:ext uri="{FF2B5EF4-FFF2-40B4-BE49-F238E27FC236}">
                <a16:creationId xmlns:a16="http://schemas.microsoft.com/office/drawing/2014/main" xmlns="" id="{9157CFB2-E28B-451B-B903-EFF3DAC25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9094" y="124746"/>
            <a:ext cx="768233" cy="869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CD417EA-ED58-4CEB-934A-438C7C60AECB}"/>
              </a:ext>
            </a:extLst>
          </p:cNvPr>
          <p:cNvSpPr txBox="1"/>
          <p:nvPr/>
        </p:nvSpPr>
        <p:spPr>
          <a:xfrm>
            <a:off x="1280245" y="1563638"/>
            <a:ext cx="7560840" cy="2970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indent="457200"/>
            <a:r>
              <a:rPr lang="ru-RU" sz="1700" b="1" dirty="0" smtClean="0">
                <a:latin typeface="Times New Roman" panose="02020603050405020304" pitchFamily="18" charset="0"/>
                <a:cs typeface="Times New Roman" pitchFamily="18" charset="0"/>
              </a:rPr>
              <a:t>Быков Александр Михайлович</a:t>
            </a:r>
            <a:r>
              <a:rPr lang="ru-RU" sz="1700" dirty="0" smtClean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1700" dirty="0">
                <a:latin typeface="Times New Roman" panose="02020603050405020304" pitchFamily="18" charset="0"/>
                <a:cs typeface="Times New Roman" pitchFamily="18" charset="0"/>
              </a:rPr>
              <a:t>заместитель главы муниципального образования МО «Пинежский район», председатель комитета по муниципальному имуществу </a:t>
            </a:r>
            <a:r>
              <a:rPr lang="ru-RU" sz="1700">
                <a:latin typeface="Times New Roman" panose="02020603050405020304" pitchFamily="18" charset="0"/>
                <a:cs typeface="Times New Roman" pitchFamily="18" charset="0"/>
              </a:rPr>
              <a:t>и </a:t>
            </a:r>
            <a:r>
              <a:rPr lang="ru-RU" sz="1700" smtClean="0">
                <a:latin typeface="Times New Roman" pitchFamily="18" charset="0"/>
                <a:cs typeface="Times New Roman" pitchFamily="18" charset="0"/>
              </a:rPr>
              <a:t>ЖКХ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1" indent="457200"/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8(81856)2-15-99</a:t>
            </a:r>
          </a:p>
          <a:p>
            <a:pPr lvl="1" indent="457200"/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1" indent="457200"/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kumipin@yandex.ru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700" dirty="0">
                <a:latin typeface="Times New Roman" panose="02020603050405020304" pitchFamily="18" charset="0"/>
                <a:cs typeface="Times New Roman" pitchFamily="18" charset="0"/>
                <a:hlinkClick r:id="rId4"/>
              </a:rPr>
              <a:t>http://pinezhye.ru/</a:t>
            </a:r>
            <a:r>
              <a:rPr lang="ru-RU" sz="17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" name="Рисунок 9" descr="Мужской профиль контур">
            <a:extLst>
              <a:ext uri="{FF2B5EF4-FFF2-40B4-BE49-F238E27FC236}">
                <a16:creationId xmlns:a16="http://schemas.microsoft.com/office/drawing/2014/main" xmlns="" id="{F551BFC3-96CF-446B-9606-52D8C1DA5C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63901" y="1727023"/>
            <a:ext cx="560140" cy="560140"/>
          </a:xfrm>
          <a:prstGeom prst="rect">
            <a:avLst/>
          </a:prstGeom>
        </p:spPr>
      </p:pic>
      <p:pic>
        <p:nvPicPr>
          <p:cNvPr id="11" name="Рисунок 10" descr="Телефонная трубка со сплошной заливкой">
            <a:extLst>
              <a:ext uri="{FF2B5EF4-FFF2-40B4-BE49-F238E27FC236}">
                <a16:creationId xmlns:a16="http://schemas.microsoft.com/office/drawing/2014/main" xmlns="" id="{6ED193D9-F1BF-4967-8B71-27E4C95335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38339" y="2535908"/>
            <a:ext cx="475161" cy="475161"/>
          </a:xfrm>
          <a:prstGeom prst="rect">
            <a:avLst/>
          </a:prstGeom>
        </p:spPr>
      </p:pic>
      <p:pic>
        <p:nvPicPr>
          <p:cNvPr id="13" name="Рисунок 12" descr="Конверт контур">
            <a:extLst>
              <a:ext uri="{FF2B5EF4-FFF2-40B4-BE49-F238E27FC236}">
                <a16:creationId xmlns:a16="http://schemas.microsoft.com/office/drawing/2014/main" xmlns="" id="{78DF47C9-0B9B-4D00-9C2F-06771A4C596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93901" y="3332371"/>
            <a:ext cx="519599" cy="519599"/>
          </a:xfrm>
          <a:prstGeom prst="rect">
            <a:avLst/>
          </a:prstGeom>
        </p:spPr>
      </p:pic>
      <p:pic>
        <p:nvPicPr>
          <p:cNvPr id="15" name="Рисунок 14" descr="Интернет со сплошной заливкой">
            <a:extLst>
              <a:ext uri="{FF2B5EF4-FFF2-40B4-BE49-F238E27FC236}">
                <a16:creationId xmlns:a16="http://schemas.microsoft.com/office/drawing/2014/main" xmlns="" id="{633FE215-D7CD-4630-BDCA-760D598C27C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49093" y="4082088"/>
            <a:ext cx="577894" cy="57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56660121"/>
      </p:ext>
    </p:extLst>
  </p:cSld>
  <p:clrMapOvr>
    <a:masterClrMapping/>
  </p:clrMapOvr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472</Words>
  <Application>Microsoft Office PowerPoint</Application>
  <PresentationFormat>Экран (16:9)</PresentationFormat>
  <Paragraphs>82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Warwick template</vt:lpstr>
      <vt:lpstr>      Администрация муниципального образования  «Пинежский муниципальный район» Архангельской области     </vt:lpstr>
      <vt:lpstr>Преимущества работы с органами местного самоуправления</vt:lpstr>
      <vt:lpstr>Порядок оказания имущественной поддержки</vt:lpstr>
      <vt:lpstr>Слайд 4</vt:lpstr>
      <vt:lpstr>Предложения для субъектов МСП и самозанятых граждан</vt:lpstr>
      <vt:lpstr>Предложения для субъектов МСП и самозанятых граждан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Валентина</dc:creator>
  <cp:lastModifiedBy>econom2</cp:lastModifiedBy>
  <cp:revision>16</cp:revision>
  <dcterms:modified xsi:type="dcterms:W3CDTF">2022-04-19T06:09:55Z</dcterms:modified>
</cp:coreProperties>
</file>